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viewProps" Target="viewProps.xml" /><Relationship Id="rId10" Type="http://schemas.openxmlformats.org/officeDocument/2006/relationships/slide" Target="slides/slide9.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presProps" Target="presProp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pt-PT"/>
              <a:t>Clique para editar o estilo</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Faça clique para editar o estilo</a:t>
            </a:r>
            <a:endParaRPr lang="en-US" dirty="0"/>
          </a:p>
        </p:txBody>
      </p:sp>
      <p:sp>
        <p:nvSpPr>
          <p:cNvPr id="4" name="Date Placeholder 3"/>
          <p:cNvSpPr>
            <a:spLocks noGrp="1"/>
          </p:cNvSpPr>
          <p:nvPr>
            <p:ph type="dt" sz="half" idx="10"/>
          </p:nvPr>
        </p:nvSpPr>
        <p:spPr/>
        <p:txBody>
          <a:bodyPr/>
          <a:lstStyle/>
          <a:p>
            <a:fld id="{BC3F715C-42FE-46F7-A0A1-2118C1C99A69}" type="datetimeFigureOut">
              <a:rPr lang="pt-PT" smtClean="0"/>
              <a:t>10/01/2024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DD388493-EB77-44D6-9949-2DBD15FAAFB9}" type="slidenum">
              <a:rPr lang="pt-PT" smtClean="0"/>
              <a:t>‹nº›</a:t>
            </a:fld>
            <a:endParaRPr lang="pt-PT"/>
          </a:p>
        </p:txBody>
      </p:sp>
    </p:spTree>
    <p:extLst>
      <p:ext uri="{BB962C8B-B14F-4D97-AF65-F5344CB8AC3E}">
        <p14:creationId xmlns:p14="http://schemas.microsoft.com/office/powerpoint/2010/main" val="3331324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grafia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pt-PT"/>
              <a:t>Clique para editar o estilo</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a:t>Clique no ícone para adicionar uma imagem</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a:t>
            </a:r>
          </a:p>
        </p:txBody>
      </p:sp>
      <p:sp>
        <p:nvSpPr>
          <p:cNvPr id="5" name="Date Placeholder 4"/>
          <p:cNvSpPr>
            <a:spLocks noGrp="1"/>
          </p:cNvSpPr>
          <p:nvPr>
            <p:ph type="dt" sz="half" idx="10"/>
          </p:nvPr>
        </p:nvSpPr>
        <p:spPr/>
        <p:txBody>
          <a:bodyPr/>
          <a:lstStyle/>
          <a:p>
            <a:fld id="{BC3F715C-42FE-46F7-A0A1-2118C1C99A69}" type="datetimeFigureOut">
              <a:rPr lang="pt-PT" smtClean="0"/>
              <a:t>10/01/2024</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DD388493-EB77-44D6-9949-2DBD15FAAFB9}" type="slidenum">
              <a:rPr lang="pt-PT" smtClean="0"/>
              <a:t>‹nº›</a:t>
            </a:fld>
            <a:endParaRPr lang="pt-PT"/>
          </a:p>
        </p:txBody>
      </p:sp>
    </p:spTree>
    <p:extLst>
      <p:ext uri="{BB962C8B-B14F-4D97-AF65-F5344CB8AC3E}">
        <p14:creationId xmlns:p14="http://schemas.microsoft.com/office/powerpoint/2010/main" val="3314971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pt-PT"/>
              <a:t>Clique para editar o estilo</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a:t>
            </a:r>
          </a:p>
        </p:txBody>
      </p:sp>
      <p:sp>
        <p:nvSpPr>
          <p:cNvPr id="5" name="Date Placeholder 4"/>
          <p:cNvSpPr>
            <a:spLocks noGrp="1"/>
          </p:cNvSpPr>
          <p:nvPr>
            <p:ph type="dt" sz="half" idx="10"/>
          </p:nvPr>
        </p:nvSpPr>
        <p:spPr/>
        <p:txBody>
          <a:bodyPr/>
          <a:lstStyle/>
          <a:p>
            <a:fld id="{BC3F715C-42FE-46F7-A0A1-2118C1C99A69}" type="datetimeFigureOut">
              <a:rPr lang="pt-PT" smtClean="0"/>
              <a:t>10/01/2024</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DD388493-EB77-44D6-9949-2DBD15FAAFB9}" type="slidenum">
              <a:rPr lang="pt-PT" smtClean="0"/>
              <a:t>‹nº›</a:t>
            </a:fld>
            <a:endParaRPr lang="pt-PT"/>
          </a:p>
        </p:txBody>
      </p:sp>
    </p:spTree>
    <p:extLst>
      <p:ext uri="{BB962C8B-B14F-4D97-AF65-F5344CB8AC3E}">
        <p14:creationId xmlns:p14="http://schemas.microsoft.com/office/powerpoint/2010/main" val="3666327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pt-PT"/>
              <a:t>Clique para editar o estilo</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a:t>
            </a:r>
          </a:p>
        </p:txBody>
      </p:sp>
      <p:sp>
        <p:nvSpPr>
          <p:cNvPr id="5" name="Date Placeholder 4"/>
          <p:cNvSpPr>
            <a:spLocks noGrp="1"/>
          </p:cNvSpPr>
          <p:nvPr>
            <p:ph type="dt" sz="half" idx="10"/>
          </p:nvPr>
        </p:nvSpPr>
        <p:spPr/>
        <p:txBody>
          <a:bodyPr/>
          <a:lstStyle/>
          <a:p>
            <a:fld id="{BC3F715C-42FE-46F7-A0A1-2118C1C99A69}" type="datetimeFigureOut">
              <a:rPr lang="pt-PT" smtClean="0"/>
              <a:t>10/01/2024</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DD388493-EB77-44D6-9949-2DBD15FAAFB9}" type="slidenum">
              <a:rPr lang="pt-PT" smtClean="0"/>
              <a:t>‹nº›</a:t>
            </a:fld>
            <a:endParaRPr lang="pt-PT"/>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54558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pt-PT"/>
              <a:t>Clique para editar o estilo</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a:t>
            </a:r>
          </a:p>
        </p:txBody>
      </p:sp>
      <p:sp>
        <p:nvSpPr>
          <p:cNvPr id="5" name="Date Placeholder 4"/>
          <p:cNvSpPr>
            <a:spLocks noGrp="1"/>
          </p:cNvSpPr>
          <p:nvPr>
            <p:ph type="dt" sz="half" idx="10"/>
          </p:nvPr>
        </p:nvSpPr>
        <p:spPr/>
        <p:txBody>
          <a:bodyPr/>
          <a:lstStyle/>
          <a:p>
            <a:fld id="{BC3F715C-42FE-46F7-A0A1-2118C1C99A69}" type="datetimeFigureOut">
              <a:rPr lang="pt-PT" smtClean="0"/>
              <a:t>10/01/2024</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DD388493-EB77-44D6-9949-2DBD15FAAFB9}" type="slidenum">
              <a:rPr lang="pt-PT" smtClean="0"/>
              <a:t>‹nº›</a:t>
            </a:fld>
            <a:endParaRPr lang="pt-PT"/>
          </a:p>
        </p:txBody>
      </p:sp>
    </p:spTree>
    <p:extLst>
      <p:ext uri="{BB962C8B-B14F-4D97-AF65-F5344CB8AC3E}">
        <p14:creationId xmlns:p14="http://schemas.microsoft.com/office/powerpoint/2010/main" val="1544532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pt-PT"/>
              <a:t>Clique para editar o estilo</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3" name="Date Placeholder 2"/>
          <p:cNvSpPr>
            <a:spLocks noGrp="1"/>
          </p:cNvSpPr>
          <p:nvPr>
            <p:ph type="dt" sz="half" idx="10"/>
          </p:nvPr>
        </p:nvSpPr>
        <p:spPr/>
        <p:txBody>
          <a:bodyPr/>
          <a:lstStyle/>
          <a:p>
            <a:fld id="{BC3F715C-42FE-46F7-A0A1-2118C1C99A69}" type="datetimeFigureOut">
              <a:rPr lang="pt-PT" smtClean="0"/>
              <a:t>10/01/2024</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DD388493-EB77-44D6-9949-2DBD15FAAFB9}" type="slidenum">
              <a:rPr lang="pt-PT" smtClean="0"/>
              <a:t>‹nº›</a:t>
            </a:fld>
            <a:endParaRPr lang="pt-PT"/>
          </a:p>
        </p:txBody>
      </p:sp>
    </p:spTree>
    <p:extLst>
      <p:ext uri="{BB962C8B-B14F-4D97-AF65-F5344CB8AC3E}">
        <p14:creationId xmlns:p14="http://schemas.microsoft.com/office/powerpoint/2010/main" val="2026810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na de 3 Imagens">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pt-PT"/>
              <a:t>Clique para editar o estilo</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PT"/>
              <a:t>Clique no ícone para adicionar uma imagem</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PT"/>
              <a:t>Clique no ícone para adicionar uma imagem</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PT"/>
              <a:t>Clique no ícone para adicionar uma imagem</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3" name="Date Placeholder 2"/>
          <p:cNvSpPr>
            <a:spLocks noGrp="1"/>
          </p:cNvSpPr>
          <p:nvPr>
            <p:ph type="dt" sz="half" idx="10"/>
          </p:nvPr>
        </p:nvSpPr>
        <p:spPr/>
        <p:txBody>
          <a:bodyPr/>
          <a:lstStyle/>
          <a:p>
            <a:fld id="{BC3F715C-42FE-46F7-A0A1-2118C1C99A69}" type="datetimeFigureOut">
              <a:rPr lang="pt-PT" smtClean="0"/>
              <a:t>10/01/2024</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DD388493-EB77-44D6-9949-2DBD15FAAFB9}" type="slidenum">
              <a:rPr lang="pt-PT" smtClean="0"/>
              <a:t>‹nº›</a:t>
            </a:fld>
            <a:endParaRPr lang="pt-PT"/>
          </a:p>
        </p:txBody>
      </p:sp>
    </p:spTree>
    <p:extLst>
      <p:ext uri="{BB962C8B-B14F-4D97-AF65-F5344CB8AC3E}">
        <p14:creationId xmlns:p14="http://schemas.microsoft.com/office/powerpoint/2010/main" val="472053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dirty="0"/>
          </a:p>
        </p:txBody>
      </p:sp>
      <p:sp>
        <p:nvSpPr>
          <p:cNvPr id="3" name="Vertical Text Placeholder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BC3F715C-42FE-46F7-A0A1-2118C1C99A69}" type="datetimeFigureOut">
              <a:rPr lang="pt-PT" smtClean="0"/>
              <a:t>10/01/2024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DD388493-EB77-44D6-9949-2DBD15FAAFB9}" type="slidenum">
              <a:rPr lang="pt-PT" smtClean="0"/>
              <a:t>‹nº›</a:t>
            </a:fld>
            <a:endParaRPr lang="pt-PT"/>
          </a:p>
        </p:txBody>
      </p:sp>
    </p:spTree>
    <p:extLst>
      <p:ext uri="{BB962C8B-B14F-4D97-AF65-F5344CB8AC3E}">
        <p14:creationId xmlns:p14="http://schemas.microsoft.com/office/powerpoint/2010/main" val="633624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pt-PT"/>
              <a:t>Clique para editar o estilo</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BC3F715C-42FE-46F7-A0A1-2118C1C99A69}" type="datetimeFigureOut">
              <a:rPr lang="pt-PT" smtClean="0"/>
              <a:t>10/01/2024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DD388493-EB77-44D6-9949-2DBD15FAAFB9}" type="slidenum">
              <a:rPr lang="pt-PT" smtClean="0"/>
              <a:t>‹nº›</a:t>
            </a:fld>
            <a:endParaRPr lang="pt-PT"/>
          </a:p>
        </p:txBody>
      </p:sp>
    </p:spTree>
    <p:extLst>
      <p:ext uri="{BB962C8B-B14F-4D97-AF65-F5344CB8AC3E}">
        <p14:creationId xmlns:p14="http://schemas.microsoft.com/office/powerpoint/2010/main" val="436831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dirty="0"/>
          </a:p>
        </p:txBody>
      </p:sp>
      <p:sp>
        <p:nvSpPr>
          <p:cNvPr id="3" name="Content Placeholder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BC3F715C-42FE-46F7-A0A1-2118C1C99A69}" type="datetimeFigureOut">
              <a:rPr lang="pt-PT" smtClean="0"/>
              <a:t>10/01/2024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DD388493-EB77-44D6-9949-2DBD15FAAFB9}" type="slidenum">
              <a:rPr lang="pt-PT" smtClean="0"/>
              <a:t>‹nº›</a:t>
            </a:fld>
            <a:endParaRPr lang="pt-PT"/>
          </a:p>
        </p:txBody>
      </p:sp>
    </p:spTree>
    <p:extLst>
      <p:ext uri="{BB962C8B-B14F-4D97-AF65-F5344CB8AC3E}">
        <p14:creationId xmlns:p14="http://schemas.microsoft.com/office/powerpoint/2010/main" val="671743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pt-PT"/>
              <a:t>Clique para editar o estilo</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a:t>
            </a:r>
          </a:p>
        </p:txBody>
      </p:sp>
      <p:sp>
        <p:nvSpPr>
          <p:cNvPr id="4" name="Date Placeholder 3"/>
          <p:cNvSpPr>
            <a:spLocks noGrp="1"/>
          </p:cNvSpPr>
          <p:nvPr>
            <p:ph type="dt" sz="half" idx="10"/>
          </p:nvPr>
        </p:nvSpPr>
        <p:spPr/>
        <p:txBody>
          <a:bodyPr/>
          <a:lstStyle/>
          <a:p>
            <a:fld id="{BC3F715C-42FE-46F7-A0A1-2118C1C99A69}" type="datetimeFigureOut">
              <a:rPr lang="pt-PT" smtClean="0"/>
              <a:t>10/01/2024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DD388493-EB77-44D6-9949-2DBD15FAAFB9}" type="slidenum">
              <a:rPr lang="pt-PT" smtClean="0"/>
              <a:t>‹nº›</a:t>
            </a:fld>
            <a:endParaRPr lang="pt-PT"/>
          </a:p>
        </p:txBody>
      </p:sp>
    </p:spTree>
    <p:extLst>
      <p:ext uri="{BB962C8B-B14F-4D97-AF65-F5344CB8AC3E}">
        <p14:creationId xmlns:p14="http://schemas.microsoft.com/office/powerpoint/2010/main" val="1956281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pt-PT"/>
              <a:t>Clique para editar o estilo</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4"/>
          <p:cNvSpPr>
            <a:spLocks noGrp="1"/>
          </p:cNvSpPr>
          <p:nvPr>
            <p:ph type="dt" sz="half" idx="10"/>
          </p:nvPr>
        </p:nvSpPr>
        <p:spPr/>
        <p:txBody>
          <a:bodyPr/>
          <a:lstStyle/>
          <a:p>
            <a:fld id="{BC3F715C-42FE-46F7-A0A1-2118C1C99A69}" type="datetimeFigureOut">
              <a:rPr lang="pt-PT" smtClean="0"/>
              <a:t>10/01/2024</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DD388493-EB77-44D6-9949-2DBD15FAAFB9}" type="slidenum">
              <a:rPr lang="pt-PT" smtClean="0"/>
              <a:t>‹nº›</a:t>
            </a:fld>
            <a:endParaRPr lang="pt-PT"/>
          </a:p>
        </p:txBody>
      </p:sp>
    </p:spTree>
    <p:extLst>
      <p:ext uri="{BB962C8B-B14F-4D97-AF65-F5344CB8AC3E}">
        <p14:creationId xmlns:p14="http://schemas.microsoft.com/office/powerpoint/2010/main" val="3897359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pt-PT"/>
              <a:t>Clique para editar o estilo</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Content Placeholder 3"/>
          <p:cNvSpPr>
            <a:spLocks noGrp="1"/>
          </p:cNvSpPr>
          <p:nvPr>
            <p:ph sz="half" idx="2"/>
          </p:nvPr>
        </p:nvSpPr>
        <p:spPr>
          <a:xfrm>
            <a:off x="913795" y="2912232"/>
            <a:ext cx="5107208" cy="287896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Content Placeholder 5"/>
          <p:cNvSpPr>
            <a:spLocks noGrp="1"/>
          </p:cNvSpPr>
          <p:nvPr>
            <p:ph sz="quarter" idx="4"/>
          </p:nvPr>
        </p:nvSpPr>
        <p:spPr>
          <a:xfrm>
            <a:off x="6172200" y="2912232"/>
            <a:ext cx="5095357" cy="2878968"/>
          </a:xfrm>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7" name="Date Placeholder 6"/>
          <p:cNvSpPr>
            <a:spLocks noGrp="1"/>
          </p:cNvSpPr>
          <p:nvPr>
            <p:ph type="dt" sz="half" idx="10"/>
          </p:nvPr>
        </p:nvSpPr>
        <p:spPr/>
        <p:txBody>
          <a:bodyPr/>
          <a:lstStyle/>
          <a:p>
            <a:fld id="{BC3F715C-42FE-46F7-A0A1-2118C1C99A69}" type="datetimeFigureOut">
              <a:rPr lang="pt-PT" smtClean="0"/>
              <a:t>10/01/2024</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DD388493-EB77-44D6-9949-2DBD15FAAFB9}" type="slidenum">
              <a:rPr lang="pt-PT" smtClean="0"/>
              <a:t>‹nº›</a:t>
            </a:fld>
            <a:endParaRPr lang="pt-PT"/>
          </a:p>
        </p:txBody>
      </p:sp>
    </p:spTree>
    <p:extLst>
      <p:ext uri="{BB962C8B-B14F-4D97-AF65-F5344CB8AC3E}">
        <p14:creationId xmlns:p14="http://schemas.microsoft.com/office/powerpoint/2010/main" val="3473592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Clique para editar o estilo</a:t>
            </a:r>
            <a:endParaRPr lang="en-US" dirty="0"/>
          </a:p>
        </p:txBody>
      </p:sp>
      <p:sp>
        <p:nvSpPr>
          <p:cNvPr id="3" name="Date Placeholder 2"/>
          <p:cNvSpPr>
            <a:spLocks noGrp="1"/>
          </p:cNvSpPr>
          <p:nvPr>
            <p:ph type="dt" sz="half" idx="10"/>
          </p:nvPr>
        </p:nvSpPr>
        <p:spPr/>
        <p:txBody>
          <a:bodyPr/>
          <a:lstStyle/>
          <a:p>
            <a:fld id="{BC3F715C-42FE-46F7-A0A1-2118C1C99A69}" type="datetimeFigureOut">
              <a:rPr lang="pt-PT" smtClean="0"/>
              <a:t>10/01/2024</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DD388493-EB77-44D6-9949-2DBD15FAAFB9}" type="slidenum">
              <a:rPr lang="pt-PT" smtClean="0"/>
              <a:t>‹nº›</a:t>
            </a:fld>
            <a:endParaRPr lang="pt-PT"/>
          </a:p>
        </p:txBody>
      </p:sp>
    </p:spTree>
    <p:extLst>
      <p:ext uri="{BB962C8B-B14F-4D97-AF65-F5344CB8AC3E}">
        <p14:creationId xmlns:p14="http://schemas.microsoft.com/office/powerpoint/2010/main" val="1146881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F715C-42FE-46F7-A0A1-2118C1C99A69}" type="datetimeFigureOut">
              <a:rPr lang="pt-PT" smtClean="0"/>
              <a:t>10/01/2024</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DD388493-EB77-44D6-9949-2DBD15FAAFB9}" type="slidenum">
              <a:rPr lang="pt-PT" smtClean="0"/>
              <a:t>‹nº›</a:t>
            </a:fld>
            <a:endParaRPr lang="pt-PT"/>
          </a:p>
        </p:txBody>
      </p:sp>
    </p:spTree>
    <p:extLst>
      <p:ext uri="{BB962C8B-B14F-4D97-AF65-F5344CB8AC3E}">
        <p14:creationId xmlns:p14="http://schemas.microsoft.com/office/powerpoint/2010/main" val="402403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pt-PT"/>
              <a:t>Clique para editar o estilo</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a:t>
            </a:r>
          </a:p>
        </p:txBody>
      </p:sp>
      <p:sp>
        <p:nvSpPr>
          <p:cNvPr id="5" name="Date Placeholder 4"/>
          <p:cNvSpPr>
            <a:spLocks noGrp="1"/>
          </p:cNvSpPr>
          <p:nvPr>
            <p:ph type="dt" sz="half" idx="10"/>
          </p:nvPr>
        </p:nvSpPr>
        <p:spPr/>
        <p:txBody>
          <a:bodyPr/>
          <a:lstStyle/>
          <a:p>
            <a:fld id="{BC3F715C-42FE-46F7-A0A1-2118C1C99A69}" type="datetimeFigureOut">
              <a:rPr lang="pt-PT" smtClean="0"/>
              <a:t>10/01/2024</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DD388493-EB77-44D6-9949-2DBD15FAAFB9}" type="slidenum">
              <a:rPr lang="pt-PT" smtClean="0"/>
              <a:t>‹nº›</a:t>
            </a:fld>
            <a:endParaRPr lang="pt-PT"/>
          </a:p>
        </p:txBody>
      </p:sp>
    </p:spTree>
    <p:extLst>
      <p:ext uri="{BB962C8B-B14F-4D97-AF65-F5344CB8AC3E}">
        <p14:creationId xmlns:p14="http://schemas.microsoft.com/office/powerpoint/2010/main" val="3246210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pt-PT"/>
              <a:t>Clique para editar o estilo</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a:t>Clique no ícone para adicionar uma imagem</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a:t>
            </a:r>
          </a:p>
        </p:txBody>
      </p:sp>
      <p:sp>
        <p:nvSpPr>
          <p:cNvPr id="5" name="Date Placeholder 4"/>
          <p:cNvSpPr>
            <a:spLocks noGrp="1"/>
          </p:cNvSpPr>
          <p:nvPr>
            <p:ph type="dt" sz="half" idx="10"/>
          </p:nvPr>
        </p:nvSpPr>
        <p:spPr/>
        <p:txBody>
          <a:bodyPr/>
          <a:lstStyle/>
          <a:p>
            <a:fld id="{BC3F715C-42FE-46F7-A0A1-2118C1C99A69}" type="datetimeFigureOut">
              <a:rPr lang="pt-PT" smtClean="0"/>
              <a:t>10/01/2024</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DD388493-EB77-44D6-9949-2DBD15FAAFB9}" type="slidenum">
              <a:rPr lang="pt-PT" smtClean="0"/>
              <a:t>‹nº›</a:t>
            </a:fld>
            <a:endParaRPr lang="pt-PT"/>
          </a:p>
        </p:txBody>
      </p:sp>
    </p:spTree>
    <p:extLst>
      <p:ext uri="{BB962C8B-B14F-4D97-AF65-F5344CB8AC3E}">
        <p14:creationId xmlns:p14="http://schemas.microsoft.com/office/powerpoint/2010/main" val="2104186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pt-PT"/>
              <a:t>Clique para editar o estilo</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C3F715C-42FE-46F7-A0A1-2118C1C99A69}" type="datetimeFigureOut">
              <a:rPr lang="pt-PT" smtClean="0"/>
              <a:t>10/01/2024</a:t>
            </a:fld>
            <a:endParaRPr lang="pt-PT"/>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DD388493-EB77-44D6-9949-2DBD15FAAFB9}" type="slidenum">
              <a:rPr lang="pt-PT" smtClean="0"/>
              <a:t>‹nº›</a:t>
            </a:fld>
            <a:endParaRPr lang="pt-PT"/>
          </a:p>
        </p:txBody>
      </p:sp>
    </p:spTree>
    <p:extLst>
      <p:ext uri="{BB962C8B-B14F-4D97-AF65-F5344CB8AC3E}">
        <p14:creationId xmlns:p14="http://schemas.microsoft.com/office/powerpoint/2010/main" val="186728077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6.jpg" /><Relationship Id="rId5" Type="http://schemas.openxmlformats.org/officeDocument/2006/relationships/image" Target="../media/image5.jpeg" /><Relationship Id="rId4" Type="http://schemas.openxmlformats.org/officeDocument/2006/relationships/image" Target="../media/image4.png" /></Relationships>
</file>

<file path=ppt/slides/_rels/slide10.xml.rels><?xml version="1.0" encoding="UTF-8" standalone="yes"?>
<Relationships xmlns="http://schemas.openxmlformats.org/package/2006/relationships"><Relationship Id="rId3" Type="http://schemas.openxmlformats.org/officeDocument/2006/relationships/image" Target="../media/image32.jpg" /><Relationship Id="rId2" Type="http://schemas.openxmlformats.org/officeDocument/2006/relationships/image" Target="../media/image31.jpg" /><Relationship Id="rId1" Type="http://schemas.openxmlformats.org/officeDocument/2006/relationships/slideLayout" Target="../slideLayouts/slideLayout2.xml" /><Relationship Id="rId4" Type="http://schemas.openxmlformats.org/officeDocument/2006/relationships/image" Target="../media/image33.jpg" /></Relationships>
</file>

<file path=ppt/slides/_rels/slide11.xml.rels><?xml version="1.0" encoding="UTF-8" standalone="yes"?>
<Relationships xmlns="http://schemas.openxmlformats.org/package/2006/relationships"><Relationship Id="rId3" Type="http://schemas.openxmlformats.org/officeDocument/2006/relationships/image" Target="../media/image35.jpeg" /><Relationship Id="rId2" Type="http://schemas.openxmlformats.org/officeDocument/2006/relationships/image" Target="../media/image34.jpeg" /><Relationship Id="rId1" Type="http://schemas.openxmlformats.org/officeDocument/2006/relationships/slideLayout" Target="../slideLayouts/slideLayout2.xml" /><Relationship Id="rId5" Type="http://schemas.openxmlformats.org/officeDocument/2006/relationships/image" Target="../media/image37.jpeg" /><Relationship Id="rId4" Type="http://schemas.openxmlformats.org/officeDocument/2006/relationships/image" Target="../media/image36.jpeg" /></Relationships>
</file>

<file path=ppt/slides/_rels/slide12.xml.rels><?xml version="1.0" encoding="UTF-8" standalone="yes"?>
<Relationships xmlns="http://schemas.openxmlformats.org/package/2006/relationships"><Relationship Id="rId8" Type="http://schemas.openxmlformats.org/officeDocument/2006/relationships/image" Target="../media/image44.jpeg" /><Relationship Id="rId3" Type="http://schemas.openxmlformats.org/officeDocument/2006/relationships/image" Target="../media/image39.jpeg" /><Relationship Id="rId7" Type="http://schemas.openxmlformats.org/officeDocument/2006/relationships/image" Target="../media/image43.jpeg" /><Relationship Id="rId2" Type="http://schemas.openxmlformats.org/officeDocument/2006/relationships/image" Target="../media/image38.jpeg" /><Relationship Id="rId1" Type="http://schemas.openxmlformats.org/officeDocument/2006/relationships/slideLayout" Target="../slideLayouts/slideLayout2.xml" /><Relationship Id="rId6" Type="http://schemas.openxmlformats.org/officeDocument/2006/relationships/image" Target="../media/image42.jpeg" /><Relationship Id="rId5" Type="http://schemas.openxmlformats.org/officeDocument/2006/relationships/image" Target="../media/image41.jpeg" /><Relationship Id="rId4" Type="http://schemas.openxmlformats.org/officeDocument/2006/relationships/image" Target="../media/image40.jpeg" /></Relationships>
</file>

<file path=ppt/slides/_rels/slide2.xml.rels><?xml version="1.0" encoding="UTF-8" standalone="yes"?>
<Relationships xmlns="http://schemas.openxmlformats.org/package/2006/relationships"><Relationship Id="rId3" Type="http://schemas.openxmlformats.org/officeDocument/2006/relationships/image" Target="../media/image8.jpeg" /><Relationship Id="rId2" Type="http://schemas.openxmlformats.org/officeDocument/2006/relationships/image" Target="../media/image7.jpeg" /><Relationship Id="rId1" Type="http://schemas.openxmlformats.org/officeDocument/2006/relationships/slideLayout" Target="../slideLayouts/slideLayout2.xml" /><Relationship Id="rId4" Type="http://schemas.openxmlformats.org/officeDocument/2006/relationships/image" Target="../media/image9.jpeg" /></Relationships>
</file>

<file path=ppt/slides/_rels/slide3.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image" Target="../media/image10.jpe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image" Target="../media/image12.jpe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3" Type="http://schemas.openxmlformats.org/officeDocument/2006/relationships/image" Target="../media/image15.jpeg" /><Relationship Id="rId2" Type="http://schemas.openxmlformats.org/officeDocument/2006/relationships/image" Target="../media/image14.jpeg" /><Relationship Id="rId1" Type="http://schemas.openxmlformats.org/officeDocument/2006/relationships/slideLayout" Target="../slideLayouts/slideLayout2.xml" /><Relationship Id="rId6" Type="http://schemas.openxmlformats.org/officeDocument/2006/relationships/image" Target="../media/image18.jpeg" /><Relationship Id="rId5" Type="http://schemas.openxmlformats.org/officeDocument/2006/relationships/image" Target="../media/image17.jpeg" /><Relationship Id="rId4" Type="http://schemas.openxmlformats.org/officeDocument/2006/relationships/image" Target="../media/image16.jpeg" /></Relationships>
</file>

<file path=ppt/slides/_rels/slide6.xml.rels><?xml version="1.0" encoding="UTF-8" standalone="yes"?>
<Relationships xmlns="http://schemas.openxmlformats.org/package/2006/relationships"><Relationship Id="rId3" Type="http://schemas.openxmlformats.org/officeDocument/2006/relationships/image" Target="../media/image20.jpeg" /><Relationship Id="rId2" Type="http://schemas.openxmlformats.org/officeDocument/2006/relationships/image" Target="../media/image19.jpeg" /><Relationship Id="rId1" Type="http://schemas.openxmlformats.org/officeDocument/2006/relationships/slideLayout" Target="../slideLayouts/slideLayout2.xml" /><Relationship Id="rId5" Type="http://schemas.openxmlformats.org/officeDocument/2006/relationships/image" Target="../media/image22.jpeg" /><Relationship Id="rId4" Type="http://schemas.openxmlformats.org/officeDocument/2006/relationships/image" Target="../media/image21.jpeg" /></Relationships>
</file>

<file path=ppt/slides/_rels/slide7.xml.rels><?xml version="1.0" encoding="UTF-8" standalone="yes"?>
<Relationships xmlns="http://schemas.openxmlformats.org/package/2006/relationships"><Relationship Id="rId3" Type="http://schemas.openxmlformats.org/officeDocument/2006/relationships/image" Target="../media/image24.jpeg" /><Relationship Id="rId2" Type="http://schemas.openxmlformats.org/officeDocument/2006/relationships/image" Target="../media/image23.jpeg" /><Relationship Id="rId1" Type="http://schemas.openxmlformats.org/officeDocument/2006/relationships/slideLayout" Target="../slideLayouts/slideLayout2.xml" /><Relationship Id="rId4" Type="http://schemas.openxmlformats.org/officeDocument/2006/relationships/image" Target="../media/image25.jpeg" /></Relationships>
</file>

<file path=ppt/slides/_rels/slide8.xml.rels><?xml version="1.0" encoding="UTF-8" standalone="yes"?>
<Relationships xmlns="http://schemas.openxmlformats.org/package/2006/relationships"><Relationship Id="rId2" Type="http://schemas.openxmlformats.org/officeDocument/2006/relationships/image" Target="../media/image26.jp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openxmlformats.org/officeDocument/2006/relationships/image" Target="../media/image28.jpeg" /><Relationship Id="rId2" Type="http://schemas.openxmlformats.org/officeDocument/2006/relationships/image" Target="../media/image27.jpeg" /><Relationship Id="rId1" Type="http://schemas.openxmlformats.org/officeDocument/2006/relationships/slideLayout" Target="../slideLayouts/slideLayout2.xml" /><Relationship Id="rId5" Type="http://schemas.openxmlformats.org/officeDocument/2006/relationships/image" Target="../media/image30.jpeg" /><Relationship Id="rId4" Type="http://schemas.openxmlformats.org/officeDocument/2006/relationships/image" Target="../media/image29.jpe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4453763" y="430198"/>
            <a:ext cx="4303871" cy="1077218"/>
          </a:xfrm>
          <a:prstGeom prst="rect">
            <a:avLst/>
          </a:prstGeom>
          <a:noFill/>
        </p:spPr>
        <p:txBody>
          <a:bodyPr wrap="square" lIns="91440" tIns="45720" rIns="91440" bIns="45720">
            <a:spAutoFit/>
          </a:bodyPr>
          <a:lstStyle/>
          <a:p>
            <a:pPr algn="ctr"/>
            <a:r>
              <a:rPr lang="pt-PT" sz="3200" b="1" dirty="0">
                <a:ln w="0"/>
                <a:effectLst>
                  <a:outerShdw blurRad="38100" dist="19050" dir="2700000" algn="tl" rotWithShape="0">
                    <a:schemeClr val="dk1">
                      <a:alpha val="40000"/>
                    </a:schemeClr>
                  </a:outerShdw>
                </a:effectLst>
                <a:latin typeface="Franklin Gothic Demi" panose="020B0703020102020204" pitchFamily="34" charset="0"/>
              </a:rPr>
              <a:t>PONTOS TURISTÍCOS  </a:t>
            </a:r>
            <a:r>
              <a:rPr lang="pt-PT" sz="3200" dirty="0">
                <a:ln w="0"/>
                <a:effectLst>
                  <a:outerShdw blurRad="38100" dist="19050" dir="2700000" algn="tl" rotWithShape="0">
                    <a:schemeClr val="dk1">
                      <a:alpha val="40000"/>
                    </a:schemeClr>
                  </a:outerShdw>
                </a:effectLst>
                <a:latin typeface="Franklin Gothic Demi" panose="020B0703020102020204" pitchFamily="34" charset="0"/>
              </a:rPr>
              <a:t>TÔMBWA</a:t>
            </a:r>
            <a:endParaRPr lang="pt-PT" sz="3200" b="0" cap="none" spc="0" dirty="0">
              <a:ln w="0"/>
              <a:solidFill>
                <a:schemeClr val="tx1"/>
              </a:solidFill>
              <a:effectLst>
                <a:outerShdw blurRad="38100" dist="19050" dir="2700000" algn="tl" rotWithShape="0">
                  <a:schemeClr val="dk1">
                    <a:alpha val="40000"/>
                  </a:schemeClr>
                </a:outerShdw>
              </a:effectLst>
              <a:latin typeface="Franklin Gothic Demi" panose="020B0703020102020204" pitchFamily="34" charset="0"/>
            </a:endParaRPr>
          </a:p>
        </p:txBody>
      </p:sp>
      <p:sp>
        <p:nvSpPr>
          <p:cNvPr id="5" name="Retângulo 4"/>
          <p:cNvSpPr/>
          <p:nvPr/>
        </p:nvSpPr>
        <p:spPr>
          <a:xfrm>
            <a:off x="532245" y="2299977"/>
            <a:ext cx="5336146" cy="1015663"/>
          </a:xfrm>
          <a:prstGeom prst="rect">
            <a:avLst/>
          </a:prstGeom>
        </p:spPr>
        <p:txBody>
          <a:bodyPr wrap="square">
            <a:spAutoFit/>
          </a:bodyPr>
          <a:lstStyle/>
          <a:p>
            <a:r>
              <a:rPr lang="pt-PT" sz="1200" dirty="0"/>
              <a:t>As praias do município do Tômbwa enquadram-se na geomorfologia da orla sedimentar do litoral, que inicia no paralelo 16º onde a orla costeira é caracterizada por relevo acidentado (o caso da Serra da Lua) e pela vasta arquitetura natural de dunas. </a:t>
            </a:r>
          </a:p>
          <a:p>
            <a:r>
              <a:rPr lang="pt-PT" sz="1200" dirty="0"/>
              <a:t> </a:t>
            </a:r>
          </a:p>
        </p:txBody>
      </p:sp>
      <p:pic>
        <p:nvPicPr>
          <p:cNvPr id="6" name="Imagem 5"/>
          <p:cNvPicPr>
            <a:picLocks noChangeAspect="1"/>
          </p:cNvPicPr>
          <p:nvPr/>
        </p:nvPicPr>
        <p:blipFill>
          <a:blip r:embed="rId2"/>
          <a:stretch>
            <a:fillRect/>
          </a:stretch>
        </p:blipFill>
        <p:spPr>
          <a:xfrm rot="10800000" flipV="1">
            <a:off x="4050325" y="3142497"/>
            <a:ext cx="2221686" cy="1435505"/>
          </a:xfrm>
          <a:prstGeom prst="rect">
            <a:avLst/>
          </a:prstGeom>
        </p:spPr>
      </p:pic>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6558" y="2086377"/>
            <a:ext cx="5402263" cy="19962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7921" y="4197822"/>
            <a:ext cx="5305650"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245" y="3142495"/>
            <a:ext cx="3518077" cy="2936513"/>
          </a:xfrm>
          <a:prstGeom prst="rect">
            <a:avLst/>
          </a:prstGeom>
        </p:spPr>
      </p:pic>
      <p:pic>
        <p:nvPicPr>
          <p:cNvPr id="11" name="Imagem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0325" y="4578002"/>
            <a:ext cx="2221686" cy="1487295"/>
          </a:xfrm>
          <a:prstGeom prst="rect">
            <a:avLst/>
          </a:prstGeom>
        </p:spPr>
      </p:pic>
      <p:sp>
        <p:nvSpPr>
          <p:cNvPr id="12" name="Retângulo 11"/>
          <p:cNvSpPr/>
          <p:nvPr/>
        </p:nvSpPr>
        <p:spPr>
          <a:xfrm>
            <a:off x="4261662" y="6173600"/>
            <a:ext cx="1706532" cy="276999"/>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pt-BR" sz="1200" b="1" dirty="0">
                <a:latin typeface="Microsoft JhengHei" panose="020B0604030504040204" pitchFamily="34" charset="-120"/>
                <a:ea typeface="Microsoft JhengHei" panose="020B0604030504040204" pitchFamily="34" charset="-120"/>
              </a:rPr>
              <a:t>PRAIA DOS RISCOS</a:t>
            </a:r>
          </a:p>
        </p:txBody>
      </p:sp>
      <p:sp>
        <p:nvSpPr>
          <p:cNvPr id="13" name="Retângulo 12"/>
          <p:cNvSpPr/>
          <p:nvPr/>
        </p:nvSpPr>
        <p:spPr>
          <a:xfrm>
            <a:off x="1580710" y="6173599"/>
            <a:ext cx="1706532" cy="276999"/>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pt-BR" sz="1200" b="1" dirty="0">
                <a:latin typeface="Microsoft JhengHei" panose="020B0604030504040204" pitchFamily="34" charset="-120"/>
                <a:ea typeface="Microsoft JhengHei" panose="020B0604030504040204" pitchFamily="34" charset="-120"/>
              </a:rPr>
              <a:t>PRAIA DO BRAZIL</a:t>
            </a:r>
          </a:p>
        </p:txBody>
      </p:sp>
      <p:sp>
        <p:nvSpPr>
          <p:cNvPr id="14" name="Retângulo 13"/>
          <p:cNvSpPr/>
          <p:nvPr/>
        </p:nvSpPr>
        <p:spPr>
          <a:xfrm>
            <a:off x="8187480" y="6194226"/>
            <a:ext cx="1706532" cy="276999"/>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pt-BR" sz="1200" b="1" dirty="0">
                <a:latin typeface="Microsoft JhengHei" panose="020B0604030504040204" pitchFamily="34" charset="-120"/>
                <a:ea typeface="Microsoft JhengHei" panose="020B0604030504040204" pitchFamily="34" charset="-120"/>
              </a:rPr>
              <a:t>PRAIA DO VANESSA</a:t>
            </a:r>
          </a:p>
        </p:txBody>
      </p:sp>
      <p:sp>
        <p:nvSpPr>
          <p:cNvPr id="15" name="Retângulo 14"/>
          <p:cNvSpPr/>
          <p:nvPr/>
        </p:nvSpPr>
        <p:spPr>
          <a:xfrm>
            <a:off x="7590769" y="3805606"/>
            <a:ext cx="3073839" cy="276999"/>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pt-BR" sz="1200" b="1" dirty="0">
                <a:latin typeface="Microsoft JhengHei" panose="020B0604030504040204" pitchFamily="34" charset="-120"/>
                <a:ea typeface="Microsoft JhengHei" panose="020B0604030504040204" pitchFamily="34" charset="-120"/>
              </a:rPr>
              <a:t>PRAIA DAS CASUARINAS</a:t>
            </a:r>
          </a:p>
        </p:txBody>
      </p:sp>
      <p:sp>
        <p:nvSpPr>
          <p:cNvPr id="16" name="Retângulo 15"/>
          <p:cNvSpPr/>
          <p:nvPr/>
        </p:nvSpPr>
        <p:spPr>
          <a:xfrm>
            <a:off x="4307901" y="4271564"/>
            <a:ext cx="1706532" cy="276999"/>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pt-BR" sz="1200" b="1" dirty="0">
                <a:latin typeface="Microsoft JhengHei" panose="020B0604030504040204" pitchFamily="34" charset="-120"/>
                <a:ea typeface="Microsoft JhengHei" panose="020B0604030504040204" pitchFamily="34" charset="-120"/>
              </a:rPr>
              <a:t>PRAIA DO FUNDÃO</a:t>
            </a:r>
          </a:p>
        </p:txBody>
      </p:sp>
      <p:sp>
        <p:nvSpPr>
          <p:cNvPr id="17" name="Retângulo 16"/>
          <p:cNvSpPr/>
          <p:nvPr/>
        </p:nvSpPr>
        <p:spPr>
          <a:xfrm>
            <a:off x="-515288" y="2026315"/>
            <a:ext cx="2984606" cy="338554"/>
          </a:xfrm>
          <a:prstGeom prst="rect">
            <a:avLst/>
          </a:prstGeom>
          <a:noFill/>
        </p:spPr>
        <p:txBody>
          <a:bodyPr wrap="square" lIns="91440" tIns="45720" rIns="91440" bIns="45720">
            <a:spAutoFit/>
          </a:bodyPr>
          <a:lstStyle/>
          <a:p>
            <a:pPr algn="ctr"/>
            <a:r>
              <a:rPr lang="pt-PT" sz="1600" b="1" dirty="0">
                <a:ln w="0"/>
                <a:effectLst>
                  <a:outerShdw blurRad="38100" dist="19050" dir="2700000" algn="tl" rotWithShape="0">
                    <a:schemeClr val="dk1">
                      <a:alpha val="40000"/>
                    </a:schemeClr>
                  </a:outerShdw>
                </a:effectLst>
                <a:latin typeface="Franklin Gothic Demi" panose="020B0703020102020204" pitchFamily="34" charset="0"/>
              </a:rPr>
              <a:t>PRAIAS</a:t>
            </a:r>
            <a:endParaRPr lang="pt-PT" sz="1600" b="0" cap="none" spc="0" dirty="0">
              <a:ln w="0"/>
              <a:solidFill>
                <a:schemeClr val="tx1"/>
              </a:solidFill>
              <a:effectLst>
                <a:outerShdw blurRad="38100" dist="19050" dir="2700000" algn="tl" rotWithShape="0">
                  <a:schemeClr val="dk1">
                    <a:alpha val="40000"/>
                  </a:schemeClr>
                </a:outerShdw>
              </a:effectLst>
              <a:latin typeface="Franklin Gothic Demi" panose="020B0703020102020204" pitchFamily="34" charset="0"/>
            </a:endParaRPr>
          </a:p>
        </p:txBody>
      </p:sp>
    </p:spTree>
    <p:extLst>
      <p:ext uri="{BB962C8B-B14F-4D97-AF65-F5344CB8AC3E}">
        <p14:creationId xmlns:p14="http://schemas.microsoft.com/office/powerpoint/2010/main" val="3313344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808584" y="3254343"/>
            <a:ext cx="6258922" cy="3577903"/>
          </a:xfrm>
          <a:prstGeom prst="rect">
            <a:avLst/>
          </a:prstGeom>
        </p:spPr>
        <p:txBody>
          <a:bodyPr wrap="square">
            <a:spAutoFit/>
          </a:bodyPr>
          <a:lstStyle/>
          <a:p>
            <a:pPr algn="just">
              <a:spcAft>
                <a:spcPts val="0"/>
              </a:spcAft>
            </a:pPr>
            <a:r>
              <a:rPr lang="pt-PT"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pt-PT"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pt-PT" dirty="0">
                <a:effectLst/>
                <a:latin typeface="Calibri" panose="020F0502020204030204" pitchFamily="34" charset="0"/>
                <a:ea typeface="Times New Roman" panose="02020603050405020304" pitchFamily="18" charset="0"/>
                <a:cs typeface="Calibri" panose="020F0502020204030204" pitchFamily="34" charset="0"/>
              </a:rPr>
              <a:t>Com relação a Flora: Existem três tipos de vegetação: anharas, dunas com arbustos e planície de savana com pequenos arbustos. Abunda a Weliwítschia, planta que pode atingir mais de mil anos de vida. O parque é conhecido pela sua flora única e incríveis formações rochosas. Da diversificada flora se destaca a </a:t>
            </a:r>
            <a:r>
              <a:rPr lang="pt-PT" i="1" dirty="0">
                <a:effectLst/>
                <a:latin typeface="Calibri" panose="020F0502020204030204" pitchFamily="34" charset="0"/>
                <a:ea typeface="Times New Roman" panose="02020603050405020304" pitchFamily="18" charset="0"/>
                <a:cs typeface="Calibri" panose="020F0502020204030204" pitchFamily="34" charset="0"/>
              </a:rPr>
              <a:t>Weliwítschia </a:t>
            </a:r>
            <a:r>
              <a:rPr lang="pt-PT" i="1" dirty="0" err="1">
                <a:effectLst/>
                <a:latin typeface="Calibri" panose="020F0502020204030204" pitchFamily="34" charset="0"/>
                <a:ea typeface="Times New Roman" panose="02020603050405020304" pitchFamily="18" charset="0"/>
                <a:cs typeface="Calibri" panose="020F0502020204030204" pitchFamily="34" charset="0"/>
              </a:rPr>
              <a:t>Mirabílis</a:t>
            </a:r>
            <a:r>
              <a:rPr lang="pt-PT" dirty="0">
                <a:effectLst/>
                <a:latin typeface="Calibri" panose="020F0502020204030204" pitchFamily="34" charset="0"/>
                <a:ea typeface="Times New Roman" panose="02020603050405020304" pitchFamily="18" charset="0"/>
                <a:cs typeface="Calibri" panose="020F0502020204030204" pitchFamily="34" charset="0"/>
              </a:rPr>
              <a:t>, uma planta endémica do deserto do Namibe e que simboliza a Região Sul de Angola e Norte da Namíbia. Quanto a </a:t>
            </a:r>
            <a:r>
              <a:rPr lang="pt-PT" b="1" dirty="0">
                <a:effectLst/>
                <a:latin typeface="Calibri" panose="020F0502020204030204" pitchFamily="34" charset="0"/>
                <a:ea typeface="Times New Roman" panose="02020603050405020304" pitchFamily="18" charset="0"/>
                <a:cs typeface="Calibri" panose="020F0502020204030204" pitchFamily="34" charset="0"/>
              </a:rPr>
              <a:t>Fauna</a:t>
            </a:r>
            <a:r>
              <a:rPr lang="pt-PT" dirty="0">
                <a:effectLst/>
                <a:latin typeface="Calibri" panose="020F0502020204030204" pitchFamily="34" charset="0"/>
                <a:ea typeface="Times New Roman" panose="02020603050405020304" pitchFamily="18" charset="0"/>
                <a:cs typeface="Calibri" panose="020F0502020204030204" pitchFamily="34" charset="0"/>
              </a:rPr>
              <a:t>, a referência é a emblemática Palanca Negra, praticamente extinta devido a caça furtiva e entre os mamíferos encontramos o elefante, a gazela, o rinoceronte negro, onça, hiena, mabeco, chita, crocodilos, impalas e várias espécies de zebra e outros animais</a:t>
            </a:r>
            <a:endParaRPr lang="pt-PT" dirty="0">
              <a:latin typeface="Calibri" panose="020F0502020204030204" pitchFamily="34" charset="0"/>
              <a:cs typeface="Calibri" panose="020F0502020204030204" pitchFamily="34" charset="0"/>
            </a:endParaRPr>
          </a:p>
        </p:txBody>
      </p:sp>
      <p:sp>
        <p:nvSpPr>
          <p:cNvPr id="5" name="Retângulo 4"/>
          <p:cNvSpPr/>
          <p:nvPr/>
        </p:nvSpPr>
        <p:spPr>
          <a:xfrm>
            <a:off x="514943" y="255054"/>
            <a:ext cx="3400867" cy="369332"/>
          </a:xfrm>
          <a:prstGeom prst="rect">
            <a:avLst/>
          </a:prstGeom>
        </p:spPr>
        <p:txBody>
          <a:bodyPr wrap="none">
            <a:spAutoFit/>
          </a:bodyPr>
          <a:lstStyle/>
          <a:p>
            <a:pPr>
              <a:spcAft>
                <a:spcPts val="0"/>
              </a:spcAft>
            </a:pPr>
            <a:r>
              <a:rPr lang="pt-PT" b="1" dirty="0">
                <a:effectLst/>
                <a:latin typeface="Microsoft JhengHei Light" panose="020B0304030504040204" pitchFamily="34" charset="-120"/>
                <a:ea typeface="Microsoft JhengHei Light" panose="020B0304030504040204" pitchFamily="34" charset="-120"/>
              </a:rPr>
              <a:t>PARQUE NACIONAL DO IONA</a:t>
            </a:r>
            <a:endParaRPr lang="pt-PT" dirty="0">
              <a:effectLst/>
              <a:latin typeface="Microsoft JhengHei Light" panose="020B0304030504040204" pitchFamily="34" charset="-120"/>
              <a:ea typeface="Microsoft JhengHei Light" panose="020B0304030504040204" pitchFamily="34" charset="-120"/>
            </a:endParaRPr>
          </a:p>
        </p:txBody>
      </p:sp>
      <p:sp>
        <p:nvSpPr>
          <p:cNvPr id="6" name="Retângulo 5"/>
          <p:cNvSpPr/>
          <p:nvPr/>
        </p:nvSpPr>
        <p:spPr>
          <a:xfrm>
            <a:off x="514943" y="624386"/>
            <a:ext cx="6096000" cy="1600438"/>
          </a:xfrm>
          <a:prstGeom prst="rect">
            <a:avLst/>
          </a:prstGeom>
        </p:spPr>
        <p:txBody>
          <a:bodyPr>
            <a:spAutoFit/>
          </a:bodyPr>
          <a:lstStyle/>
          <a:p>
            <a:pPr algn="just">
              <a:spcAft>
                <a:spcPts val="0"/>
              </a:spcAft>
            </a:pPr>
            <a:r>
              <a:rPr lang="pt-PT" sz="1400" dirty="0">
                <a:effectLst/>
                <a:latin typeface="Calibri" panose="020F0502020204030204" pitchFamily="34" charset="0"/>
                <a:ea typeface="Microsoft JhengHei Light" panose="020B0304030504040204" pitchFamily="34" charset="-120"/>
                <a:cs typeface="Calibri" panose="020F0502020204030204" pitchFamily="34" charset="0"/>
              </a:rPr>
              <a:t>O Parque tem uma área de 15.150 km, fica a cerca de 200 km da cidade do Namibe, entre o Oceano Atlântico e os rios Cunene e Curoca. Estende-se desde as dunas do deserto do Namibe e areia, junto ao Oceano Atlântico, até as montanhas </a:t>
            </a:r>
            <a:r>
              <a:rPr lang="pt-PT" sz="1400" dirty="0" err="1">
                <a:effectLst/>
                <a:latin typeface="Calibri" panose="020F0502020204030204" pitchFamily="34" charset="0"/>
                <a:ea typeface="Microsoft JhengHei Light" panose="020B0304030504040204" pitchFamily="34" charset="-120"/>
                <a:cs typeface="Calibri" panose="020F0502020204030204" pitchFamily="34" charset="0"/>
              </a:rPr>
              <a:t>Tchamalinde</a:t>
            </a:r>
            <a:r>
              <a:rPr lang="pt-PT" sz="1400" dirty="0">
                <a:effectLst/>
                <a:latin typeface="Calibri" panose="020F0502020204030204" pitchFamily="34" charset="0"/>
                <a:ea typeface="Microsoft JhengHei Light" panose="020B0304030504040204" pitchFamily="34" charset="-120"/>
                <a:cs typeface="Calibri" panose="020F0502020204030204" pitchFamily="34" charset="0"/>
              </a:rPr>
              <a:t> e tem os seguintes limites naturais: a) Norte, pelo rio Curoca; b) Sul, pelo rio Cunene (faz fronteira com a República da Namíbia); c) Oeste, pelos rios Cunene e Curoca; d) Leste pelo rio dos Elefantes. </a:t>
            </a:r>
          </a:p>
          <a:p>
            <a:pPr algn="just">
              <a:spcAft>
                <a:spcPts val="0"/>
              </a:spcAft>
            </a:pPr>
            <a:r>
              <a:rPr lang="pt-PT" sz="1400" dirty="0">
                <a:effectLst/>
                <a:latin typeface="Calibri" panose="020F0502020204030204" pitchFamily="34" charset="0"/>
                <a:ea typeface="Microsoft JhengHei Light" panose="020B0304030504040204" pitchFamily="34" charset="-120"/>
                <a:cs typeface="Calibri" panose="020F0502020204030204" pitchFamily="34" charset="0"/>
              </a:rPr>
              <a:t> </a:t>
            </a:r>
          </a:p>
        </p:txBody>
      </p:sp>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7442" y="335886"/>
            <a:ext cx="4335358" cy="3076697"/>
          </a:xfrm>
          <a:prstGeom prst="rect">
            <a:avLst/>
          </a:prstGeom>
        </p:spPr>
      </p:pic>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743" y="2177002"/>
            <a:ext cx="4644715" cy="2317725"/>
          </a:xfrm>
          <a:prstGeom prst="rect">
            <a:avLst/>
          </a:prstGeom>
        </p:spPr>
      </p:pic>
      <p:pic>
        <p:nvPicPr>
          <p:cNvPr id="9" name="Image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744" y="4516162"/>
            <a:ext cx="4644715" cy="2155094"/>
          </a:xfrm>
          <a:prstGeom prst="rect">
            <a:avLst/>
          </a:prstGeom>
        </p:spPr>
      </p:pic>
    </p:spTree>
    <p:extLst>
      <p:ext uri="{BB962C8B-B14F-4D97-AF65-F5344CB8AC3E}">
        <p14:creationId xmlns:p14="http://schemas.microsoft.com/office/powerpoint/2010/main" val="3423888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420806" y="1025012"/>
            <a:ext cx="6096000" cy="2031325"/>
          </a:xfrm>
          <a:prstGeom prst="rect">
            <a:avLst/>
          </a:prstGeom>
        </p:spPr>
        <p:txBody>
          <a:bodyPr>
            <a:spAutoFit/>
          </a:bodyPr>
          <a:lstStyle/>
          <a:p>
            <a:pPr>
              <a:buFont typeface="Wingdings" panose="05000000000000000000" pitchFamily="2" charset="2"/>
              <a:buChar char="§"/>
            </a:pPr>
            <a:r>
              <a:rPr lang="pt-BR" sz="1400" dirty="0">
                <a:latin typeface="Calibri" panose="020F0502020204030204" pitchFamily="34" charset="0"/>
                <a:cs typeface="Calibri" panose="020F0502020204030204" pitchFamily="34" charset="0"/>
              </a:rPr>
              <a:t>Etnias Muhimbas, Vakaonas, Mundendelengos, vátuas... Artesanato de ferro, madeira…</a:t>
            </a:r>
          </a:p>
          <a:p>
            <a:pPr>
              <a:buFont typeface="Wingdings" panose="05000000000000000000" pitchFamily="2" charset="2"/>
              <a:buChar char="§"/>
            </a:pPr>
            <a:r>
              <a:rPr lang="pt-BR" sz="1400" dirty="0">
                <a:latin typeface="Calibri" panose="020F0502020204030204" pitchFamily="34" charset="0"/>
                <a:cs typeface="Calibri" panose="020F0502020204030204" pitchFamily="34" charset="0"/>
              </a:rPr>
              <a:t>Indúmentaria: Uso da pele de carneiro, panos e outras ornamentações. Bronzeamento das mulheres com creme a base de pedras vermelhas (lucula) e Ngundy.</a:t>
            </a:r>
          </a:p>
          <a:p>
            <a:pPr>
              <a:buFont typeface="Wingdings" panose="05000000000000000000" pitchFamily="2" charset="2"/>
              <a:buChar char="§"/>
            </a:pPr>
            <a:r>
              <a:rPr lang="pt-BR" sz="1400" dirty="0">
                <a:latin typeface="Calibri" panose="020F0502020204030204" pitchFamily="34" charset="0"/>
                <a:cs typeface="Calibri" panose="020F0502020204030204" pitchFamily="34" charset="0"/>
              </a:rPr>
              <a:t>Hábitos, costumes e rituais tradicionais(óbitos de uma semana, festas da puberdade (efico aos 11 anos) circuncisão a sangue frio e casamento entre primos directos</a:t>
            </a:r>
          </a:p>
          <a:p>
            <a:pPr>
              <a:buFont typeface="Wingdings" panose="05000000000000000000" pitchFamily="2" charset="2"/>
              <a:buChar char="§"/>
            </a:pPr>
            <a:r>
              <a:rPr lang="pt-BR" sz="1400" dirty="0">
                <a:latin typeface="Calibri" panose="020F0502020204030204" pitchFamily="34" charset="0"/>
                <a:cs typeface="Calibri" panose="020F0502020204030204" pitchFamily="34" charset="0"/>
              </a:rPr>
              <a:t> Danças tradicionais: Ôwyngombe</a:t>
            </a:r>
          </a:p>
        </p:txBody>
      </p:sp>
      <p:sp>
        <p:nvSpPr>
          <p:cNvPr id="5" name="Retângulo 4"/>
          <p:cNvSpPr/>
          <p:nvPr/>
        </p:nvSpPr>
        <p:spPr>
          <a:xfrm>
            <a:off x="420806" y="655680"/>
            <a:ext cx="2670026" cy="369332"/>
          </a:xfrm>
          <a:prstGeom prst="rect">
            <a:avLst/>
          </a:prstGeom>
        </p:spPr>
        <p:txBody>
          <a:bodyPr wrap="none">
            <a:spAutoFit/>
          </a:bodyPr>
          <a:lstStyle/>
          <a:p>
            <a:pPr algn="ctr"/>
            <a:r>
              <a:rPr lang="pt-BR" b="1" dirty="0">
                <a:latin typeface="Microsoft JhengHei Light" panose="020B0304030504040204" pitchFamily="34" charset="-120"/>
                <a:ea typeface="Microsoft JhengHei Light" panose="020B0304030504040204" pitchFamily="34" charset="-120"/>
              </a:rPr>
              <a:t>RECURSOS CULTURAIS </a:t>
            </a:r>
          </a:p>
        </p:txBody>
      </p:sp>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1626" y="655680"/>
            <a:ext cx="5177844" cy="3451896"/>
          </a:xfrm>
          <a:prstGeom prst="rect">
            <a:avLst/>
          </a:prstGeom>
        </p:spPr>
      </p:pic>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8210" y="2596215"/>
            <a:ext cx="1480893" cy="2181848"/>
          </a:xfrm>
          <a:prstGeom prst="rect">
            <a:avLst/>
          </a:prstGeom>
        </p:spPr>
      </p:pic>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527" y="3056337"/>
            <a:ext cx="4302160" cy="2868107"/>
          </a:xfrm>
          <a:prstGeom prst="rect">
            <a:avLst/>
          </a:prstGeom>
        </p:spPr>
      </p:pic>
      <p:pic>
        <p:nvPicPr>
          <p:cNvPr id="9" name="Image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1626" y="4243523"/>
            <a:ext cx="5177844" cy="2273188"/>
          </a:xfrm>
          <a:prstGeom prst="rect">
            <a:avLst/>
          </a:prstGeom>
        </p:spPr>
      </p:pic>
    </p:spTree>
    <p:extLst>
      <p:ext uri="{BB962C8B-B14F-4D97-AF65-F5344CB8AC3E}">
        <p14:creationId xmlns:p14="http://schemas.microsoft.com/office/powerpoint/2010/main" val="652114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14943" y="255054"/>
            <a:ext cx="974947" cy="369332"/>
          </a:xfrm>
          <a:prstGeom prst="rect">
            <a:avLst/>
          </a:prstGeom>
        </p:spPr>
        <p:txBody>
          <a:bodyPr wrap="none">
            <a:spAutoFit/>
          </a:bodyPr>
          <a:lstStyle/>
          <a:p>
            <a:pPr>
              <a:spcAft>
                <a:spcPts val="0"/>
              </a:spcAft>
            </a:pPr>
            <a:r>
              <a:rPr lang="pt-PT" b="1" dirty="0">
                <a:latin typeface="Microsoft JhengHei Light" panose="020B0304030504040204" pitchFamily="34" charset="-120"/>
                <a:ea typeface="Microsoft JhengHei Light" panose="020B0304030504040204" pitchFamily="34" charset="-120"/>
              </a:rPr>
              <a:t>DUNAS</a:t>
            </a:r>
            <a:endParaRPr lang="pt-PT" dirty="0">
              <a:effectLst/>
              <a:latin typeface="Microsoft JhengHei Light" panose="020B0304030504040204" pitchFamily="34" charset="-120"/>
              <a:ea typeface="Microsoft JhengHei Light" panose="020B0304030504040204" pitchFamily="34" charset="-120"/>
            </a:endParaRPr>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3793" y="1171978"/>
            <a:ext cx="3683683" cy="2335510"/>
          </a:xfrm>
          <a:prstGeom prst="rect">
            <a:avLst/>
          </a:prstGeom>
        </p:spPr>
      </p:pic>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943" y="1171978"/>
            <a:ext cx="3503265" cy="2335510"/>
          </a:xfrm>
          <a:prstGeom prst="rect">
            <a:avLst/>
          </a:prstGeom>
        </p:spPr>
      </p:pic>
      <p:pic>
        <p:nvPicPr>
          <p:cNvPr id="10" name="Image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031" y="3687471"/>
            <a:ext cx="2859322" cy="2202287"/>
          </a:xfrm>
          <a:prstGeom prst="rect">
            <a:avLst/>
          </a:prstGeom>
        </p:spPr>
      </p:pic>
      <p:pic>
        <p:nvPicPr>
          <p:cNvPr id="16" name="Image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0506" y="1171979"/>
            <a:ext cx="3812147" cy="2335510"/>
          </a:xfrm>
          <a:prstGeom prst="rect">
            <a:avLst/>
          </a:prstGeom>
        </p:spPr>
      </p:pic>
      <p:pic>
        <p:nvPicPr>
          <p:cNvPr id="17" name="Imagem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2101" y="3687471"/>
            <a:ext cx="2131724" cy="2202287"/>
          </a:xfrm>
          <a:prstGeom prst="rect">
            <a:avLst/>
          </a:prstGeom>
        </p:spPr>
      </p:pic>
      <p:pic>
        <p:nvPicPr>
          <p:cNvPr id="18" name="Imagem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978" y="3648834"/>
            <a:ext cx="2691686" cy="2240924"/>
          </a:xfrm>
          <a:prstGeom prst="rect">
            <a:avLst/>
          </a:prstGeom>
        </p:spPr>
      </p:pic>
      <p:pic>
        <p:nvPicPr>
          <p:cNvPr id="19" name="Imagem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93347" y="3661713"/>
            <a:ext cx="3239306" cy="2228045"/>
          </a:xfrm>
          <a:prstGeom prst="rect">
            <a:avLst/>
          </a:prstGeom>
        </p:spPr>
      </p:pic>
    </p:spTree>
    <p:extLst>
      <p:ext uri="{BB962C8B-B14F-4D97-AF65-F5344CB8AC3E}">
        <p14:creationId xmlns:p14="http://schemas.microsoft.com/office/powerpoint/2010/main" val="1399596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5106280" y="337546"/>
            <a:ext cx="976229" cy="369332"/>
          </a:xfrm>
          <a:prstGeom prst="rect">
            <a:avLst/>
          </a:prstGeom>
        </p:spPr>
        <p:txBody>
          <a:bodyPr wrap="none">
            <a:spAutoFit/>
          </a:bodyPr>
          <a:lstStyle/>
          <a:p>
            <a:r>
              <a:rPr lang="pt-BR" b="1" dirty="0">
                <a:ln w="0"/>
                <a:effectLst>
                  <a:outerShdw blurRad="38100" dist="19050" dir="2700000" algn="tl" rotWithShape="0">
                    <a:schemeClr val="dk1">
                      <a:alpha val="40000"/>
                    </a:schemeClr>
                  </a:outerShdw>
                </a:effectLst>
                <a:latin typeface="Microsoft JhengHei" panose="020B0604030504040204" pitchFamily="34" charset="-120"/>
                <a:ea typeface="Microsoft JhengHei" panose="020B0604030504040204" pitchFamily="34" charset="-120"/>
              </a:rPr>
              <a:t>ARCOS</a:t>
            </a:r>
            <a:endParaRPr lang="pt-PT" b="1" dirty="0">
              <a:ln w="0"/>
              <a:effectLst>
                <a:outerShdw blurRad="38100" dist="19050" dir="2700000" algn="tl" rotWithShape="0">
                  <a:schemeClr val="dk1">
                    <a:alpha val="40000"/>
                  </a:schemeClr>
                </a:outerShdw>
              </a:effectLst>
              <a:latin typeface="Microsoft JhengHei" panose="020B0604030504040204" pitchFamily="34" charset="-120"/>
              <a:ea typeface="Microsoft JhengHei" panose="020B0604030504040204" pitchFamily="34" charset="-120"/>
            </a:endParaRPr>
          </a:p>
        </p:txBody>
      </p:sp>
      <p:sp>
        <p:nvSpPr>
          <p:cNvPr id="8" name="Retângulo 7"/>
          <p:cNvSpPr/>
          <p:nvPr/>
        </p:nvSpPr>
        <p:spPr>
          <a:xfrm>
            <a:off x="707759" y="964137"/>
            <a:ext cx="4886636" cy="2308324"/>
          </a:xfrm>
          <a:prstGeom prst="rect">
            <a:avLst/>
          </a:prstGeom>
        </p:spPr>
        <p:txBody>
          <a:bodyPr wrap="square">
            <a:spAutoFit/>
          </a:bodyPr>
          <a:lstStyle/>
          <a:p>
            <a:pPr algn="just">
              <a:spcAft>
                <a:spcPts val="0"/>
              </a:spcAft>
            </a:pPr>
            <a:r>
              <a:rPr lang="pt-PT" dirty="0">
                <a:effectLst/>
                <a:latin typeface="Times New Roman" panose="02020603050405020304" pitchFamily="18" charset="0"/>
                <a:ea typeface="Calibri" panose="020F0502020204030204" pitchFamily="34" charset="0"/>
              </a:rPr>
              <a:t>A Lagoa dos Arcos - constitui uma das emblemáticas obras singular da natureza angolana, esculpida precisamente na margem direita do Rio Curoca. O lugar compreende três (3) lagoas, sendo a intermédia, a mais famosa, pela existência dos arcos esculpidos naturalmente nos arenitos que afloram o espaço e deram o nome ao local paradisíaco. </a:t>
            </a:r>
          </a:p>
        </p:txBody>
      </p:sp>
      <p:pic>
        <p:nvPicPr>
          <p:cNvPr id="2" name="Imagem 1">
            <a:extLst>
              <a:ext uri="{FF2B5EF4-FFF2-40B4-BE49-F238E27FC236}">
                <a16:creationId xmlns:a16="http://schemas.microsoft.com/office/drawing/2014/main" id="{D0EF5234-1FA4-0517-48B4-A55ED80BF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759" y="3396949"/>
            <a:ext cx="5330607" cy="3162865"/>
          </a:xfrm>
          <a:prstGeom prst="rect">
            <a:avLst/>
          </a:prstGeom>
        </p:spPr>
      </p:pic>
      <p:pic>
        <p:nvPicPr>
          <p:cNvPr id="3" name="Imagem 2">
            <a:extLst>
              <a:ext uri="{FF2B5EF4-FFF2-40B4-BE49-F238E27FC236}">
                <a16:creationId xmlns:a16="http://schemas.microsoft.com/office/drawing/2014/main" id="{4F468CEC-4CA8-9B8A-245E-6E8927651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2509" y="3272461"/>
            <a:ext cx="6109491" cy="3287353"/>
          </a:xfrm>
          <a:prstGeom prst="rect">
            <a:avLst/>
          </a:prstGeom>
        </p:spPr>
      </p:pic>
      <p:pic>
        <p:nvPicPr>
          <p:cNvPr id="9" name="Imagem 8">
            <a:extLst>
              <a:ext uri="{FF2B5EF4-FFF2-40B4-BE49-F238E27FC236}">
                <a16:creationId xmlns:a16="http://schemas.microsoft.com/office/drawing/2014/main" id="{F29C7477-E7AA-A07A-65C2-3CC3540114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2509" y="706879"/>
            <a:ext cx="6065349" cy="2624662"/>
          </a:xfrm>
          <a:prstGeom prst="rect">
            <a:avLst/>
          </a:prstGeom>
        </p:spPr>
      </p:pic>
    </p:spTree>
    <p:extLst>
      <p:ext uri="{BB962C8B-B14F-4D97-AF65-F5344CB8AC3E}">
        <p14:creationId xmlns:p14="http://schemas.microsoft.com/office/powerpoint/2010/main" val="1302997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678288" y="1573271"/>
            <a:ext cx="6096000" cy="997196"/>
          </a:xfrm>
          <a:prstGeom prst="rect">
            <a:avLst/>
          </a:prstGeom>
        </p:spPr>
        <p:txBody>
          <a:bodyPr>
            <a:spAutoFit/>
          </a:bodyPr>
          <a:lstStyle/>
          <a:p>
            <a:pPr>
              <a:spcAft>
                <a:spcPts val="0"/>
              </a:spcAft>
            </a:pPr>
            <a:r>
              <a:rPr lang="pt-PT" sz="1050" dirty="0">
                <a:solidFill>
                  <a:srgbClr val="000000"/>
                </a:solidFill>
                <a:effectLst/>
                <a:latin typeface="Times New Roman" panose="02020603050405020304" pitchFamily="18" charset="0"/>
                <a:ea typeface="Calibri" panose="020F0502020204030204" pitchFamily="34" charset="0"/>
              </a:rPr>
              <a:t> </a:t>
            </a:r>
            <a:endParaRPr lang="pt-PT" dirty="0">
              <a:solidFill>
                <a:srgbClr val="000000"/>
              </a:solidFill>
              <a:effectLst/>
              <a:latin typeface="Times New Roman" panose="02020603050405020304" pitchFamily="18" charset="0"/>
              <a:ea typeface="Calibri" panose="020F0502020204030204" pitchFamily="34" charset="0"/>
            </a:endParaRPr>
          </a:p>
          <a:p>
            <a:pPr algn="just">
              <a:lnSpc>
                <a:spcPct val="115000"/>
              </a:lnSpc>
              <a:spcAft>
                <a:spcPts val="1000"/>
              </a:spcAft>
            </a:pPr>
            <a:r>
              <a:rPr lang="pt-PT" sz="1400" dirty="0">
                <a:effectLst/>
                <a:latin typeface="Calibri" panose="020F0502020204030204" pitchFamily="34" charset="0"/>
                <a:ea typeface="Times New Roman" panose="02020603050405020304" pitchFamily="18" charset="0"/>
                <a:cs typeface="Times New Roman" panose="02020603050405020304" pitchFamily="18" charset="0"/>
              </a:rPr>
              <a:t>Estão localizados depois do desvio dos Arcos, há quase 11 km, numa estrada terraplanada em percurso de 16 a 20 minutos com velocidade de 4 km/h, recomendável em viatura (4x4) todo terreno.</a:t>
            </a:r>
          </a:p>
        </p:txBody>
      </p:sp>
      <p:sp>
        <p:nvSpPr>
          <p:cNvPr id="5" name="Retângulo 4"/>
          <p:cNvSpPr/>
          <p:nvPr/>
        </p:nvSpPr>
        <p:spPr>
          <a:xfrm>
            <a:off x="6954593" y="5165640"/>
            <a:ext cx="4997002" cy="1600438"/>
          </a:xfrm>
          <a:prstGeom prst="rect">
            <a:avLst/>
          </a:prstGeom>
        </p:spPr>
        <p:txBody>
          <a:bodyPr wrap="square">
            <a:spAutoFit/>
          </a:bodyPr>
          <a:lstStyle/>
          <a:p>
            <a:pPr algn="just">
              <a:spcAft>
                <a:spcPts val="0"/>
              </a:spcAft>
            </a:pPr>
            <a:r>
              <a:rPr lang="pt-PT" sz="1400" dirty="0">
                <a:effectLst/>
                <a:latin typeface="Times New Roman" panose="02020603050405020304" pitchFamily="18" charset="0"/>
                <a:ea typeface="Calibri" panose="020F0502020204030204" pitchFamily="34" charset="0"/>
              </a:rPr>
              <a:t>Este impressionante ponto turístico está integrado por um conjunto de vales intercalados por colinas, em forma de pirâmides, expostas em quase perfeita harmonia. O lugar é resultante da </a:t>
            </a:r>
            <a:r>
              <a:rPr lang="pt-PT" sz="1400" dirty="0" err="1">
                <a:effectLst/>
                <a:latin typeface="Times New Roman" panose="02020603050405020304" pitchFamily="18" charset="0"/>
                <a:ea typeface="Calibri" panose="020F0502020204030204" pitchFamily="34" charset="0"/>
              </a:rPr>
              <a:t>acção</a:t>
            </a:r>
            <a:r>
              <a:rPr lang="pt-PT" sz="1400" dirty="0">
                <a:effectLst/>
                <a:latin typeface="Times New Roman" panose="02020603050405020304" pitchFamily="18" charset="0"/>
                <a:ea typeface="Calibri" panose="020F0502020204030204" pitchFamily="34" charset="0"/>
              </a:rPr>
              <a:t> histórica do vento (processo de deflação e corrosão), típica das regiões desérticas, aliada a </a:t>
            </a:r>
            <a:r>
              <a:rPr lang="pt-PT" sz="1400" dirty="0" err="1">
                <a:effectLst/>
                <a:latin typeface="Times New Roman" panose="02020603050405020304" pitchFamily="18" charset="0"/>
                <a:ea typeface="Calibri" panose="020F0502020204030204" pitchFamily="34" charset="0"/>
              </a:rPr>
              <a:t>acção</a:t>
            </a:r>
            <a:r>
              <a:rPr lang="pt-PT" sz="1400" dirty="0">
                <a:effectLst/>
                <a:latin typeface="Times New Roman" panose="02020603050405020304" pitchFamily="18" charset="0"/>
                <a:ea typeface="Calibri" panose="020F0502020204030204" pitchFamily="34" charset="0"/>
              </a:rPr>
              <a:t> das escassas precipitações que ocorrem na região, criando uma paisagem morfológica com as “pirâmides” esculpidas naturalmente em forma de cogumelos. </a:t>
            </a:r>
          </a:p>
        </p:txBody>
      </p:sp>
      <p:sp>
        <p:nvSpPr>
          <p:cNvPr id="6" name="Retângulo 5"/>
          <p:cNvSpPr/>
          <p:nvPr/>
        </p:nvSpPr>
        <p:spPr>
          <a:xfrm>
            <a:off x="3726288" y="810227"/>
            <a:ext cx="5397760" cy="369332"/>
          </a:xfrm>
          <a:prstGeom prst="rect">
            <a:avLst/>
          </a:prstGeom>
        </p:spPr>
        <p:txBody>
          <a:bodyPr wrap="none">
            <a:spAutoFit/>
          </a:bodyPr>
          <a:lstStyle/>
          <a:p>
            <a:pPr>
              <a:spcAft>
                <a:spcPts val="0"/>
              </a:spcAft>
            </a:pPr>
            <a:r>
              <a:rPr lang="pt-PT" b="1" dirty="0">
                <a:effectLst/>
                <a:latin typeface="Microsoft JhengHei" panose="020B0604030504040204" pitchFamily="34" charset="-120"/>
                <a:ea typeface="Microsoft JhengHei" panose="020B0604030504040204" pitchFamily="34" charset="-120"/>
              </a:rPr>
              <a:t>MBINDY YO MUTUATY (VALE DOS ESPÍRITOS)</a:t>
            </a:r>
            <a:endParaRPr lang="pt-PT" dirty="0">
              <a:effectLst/>
              <a:latin typeface="Microsoft JhengHei" panose="020B0604030504040204" pitchFamily="34" charset="-120"/>
              <a:ea typeface="Microsoft JhengHei" panose="020B0604030504040204" pitchFamily="34" charset="-120"/>
            </a:endParaRPr>
          </a:p>
        </p:txBody>
      </p:sp>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1597" y="1880314"/>
            <a:ext cx="4791478" cy="3285325"/>
          </a:xfrm>
          <a:prstGeom prst="rect">
            <a:avLst/>
          </a:prstGeom>
        </p:spPr>
      </p:pic>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216" y="2506071"/>
            <a:ext cx="6284623" cy="4195611"/>
          </a:xfrm>
          <a:prstGeom prst="rect">
            <a:avLst/>
          </a:prstGeom>
        </p:spPr>
      </p:pic>
    </p:spTree>
    <p:extLst>
      <p:ext uri="{BB962C8B-B14F-4D97-AF65-F5344CB8AC3E}">
        <p14:creationId xmlns:p14="http://schemas.microsoft.com/office/powerpoint/2010/main" val="1604476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3550894" y="866104"/>
            <a:ext cx="4160178" cy="369332"/>
          </a:xfrm>
          <a:prstGeom prst="rect">
            <a:avLst/>
          </a:prstGeom>
        </p:spPr>
        <p:txBody>
          <a:bodyPr wrap="none">
            <a:spAutoFit/>
          </a:bodyPr>
          <a:lstStyle/>
          <a:p>
            <a:pPr>
              <a:spcAft>
                <a:spcPts val="0"/>
              </a:spcAft>
            </a:pPr>
            <a:r>
              <a:rPr lang="pt-PT" b="1" dirty="0">
                <a:effectLst/>
                <a:latin typeface="Microsoft JhengHei Light" panose="020B0304030504040204" pitchFamily="34" charset="-120"/>
                <a:ea typeface="Microsoft JhengHei Light" panose="020B0304030504040204" pitchFamily="34" charset="-120"/>
              </a:rPr>
              <a:t>NDJELEPUNDA (MORRO DO SOBA) </a:t>
            </a:r>
            <a:endParaRPr lang="pt-PT" dirty="0">
              <a:effectLst/>
              <a:latin typeface="Microsoft JhengHei Light" panose="020B0304030504040204" pitchFamily="34" charset="-120"/>
              <a:ea typeface="Microsoft JhengHei Light" panose="020B0304030504040204" pitchFamily="34" charset="-120"/>
            </a:endParaRPr>
          </a:p>
        </p:txBody>
      </p:sp>
      <p:sp>
        <p:nvSpPr>
          <p:cNvPr id="6" name="Retângulo 5"/>
          <p:cNvSpPr/>
          <p:nvPr/>
        </p:nvSpPr>
        <p:spPr>
          <a:xfrm>
            <a:off x="1545465" y="1050770"/>
            <a:ext cx="5950039" cy="1763560"/>
          </a:xfrm>
          <a:prstGeom prst="rect">
            <a:avLst/>
          </a:prstGeom>
        </p:spPr>
        <p:txBody>
          <a:bodyPr wrap="square">
            <a:spAutoFit/>
          </a:bodyPr>
          <a:lstStyle/>
          <a:p>
            <a:pPr>
              <a:spcAft>
                <a:spcPts val="0"/>
              </a:spcAft>
            </a:pPr>
            <a:r>
              <a:rPr lang="pt-PT" sz="1200" dirty="0">
                <a:solidFill>
                  <a:srgbClr val="000000"/>
                </a:solidFill>
                <a:effectLst/>
                <a:latin typeface="Microsoft JhengHei Light" panose="020B0304030504040204" pitchFamily="34" charset="-120"/>
                <a:ea typeface="Microsoft JhengHei Light" panose="020B0304030504040204" pitchFamily="34" charset="-120"/>
              </a:rPr>
              <a:t> </a:t>
            </a:r>
          </a:p>
          <a:p>
            <a:pPr algn="just">
              <a:lnSpc>
                <a:spcPct val="115000"/>
              </a:lnSpc>
              <a:spcAft>
                <a:spcPts val="1000"/>
              </a:spcAft>
            </a:pPr>
            <a:r>
              <a:rPr lang="pt-PT" sz="1200" dirty="0">
                <a:effectLst/>
                <a:latin typeface="Microsoft JhengHei Light" panose="020B0304030504040204" pitchFamily="34" charset="-120"/>
                <a:ea typeface="Microsoft JhengHei Light" panose="020B0304030504040204" pitchFamily="34" charset="-120"/>
                <a:cs typeface="Times New Roman" panose="02020603050405020304" pitchFamily="18" charset="0"/>
              </a:rPr>
              <a:t>Este místico lugar, está localizado na Reserva Parcial do Namibe, num dos troços de acesso para a comuna do Iona e/ou Parque Nacional. Na verdade, desde o ponto de vista da geografia, não se trata de um verdadeiro morro (Fig.18). É de facto, um aglomerado de pedras, depositadas pelos visitantes que </a:t>
            </a:r>
            <a:r>
              <a:rPr lang="pt-PT" sz="1200" dirty="0" err="1">
                <a:effectLst/>
                <a:latin typeface="Microsoft JhengHei Light" panose="020B0304030504040204" pitchFamily="34" charset="-120"/>
                <a:ea typeface="Microsoft JhengHei Light" panose="020B0304030504040204" pitchFamily="34" charset="-120"/>
                <a:cs typeface="Times New Roman" panose="02020603050405020304" pitchFamily="18" charset="0"/>
              </a:rPr>
              <a:t>alí</a:t>
            </a:r>
            <a:r>
              <a:rPr lang="pt-PT" sz="1200" dirty="0">
                <a:effectLst/>
                <a:latin typeface="Microsoft JhengHei Light" panose="020B0304030504040204" pitchFamily="34" charset="-120"/>
                <a:ea typeface="Microsoft JhengHei Light" panose="020B0304030504040204" pitchFamily="34" charset="-120"/>
                <a:cs typeface="Times New Roman" panose="02020603050405020304" pitchFamily="18" charset="0"/>
              </a:rPr>
              <a:t> passam, em obediência ao mito de que, “</a:t>
            </a:r>
            <a:r>
              <a:rPr lang="pt-PT" sz="1200" i="1" dirty="0">
                <a:effectLst/>
                <a:latin typeface="Microsoft JhengHei Light" panose="020B0304030504040204" pitchFamily="34" charset="-120"/>
                <a:ea typeface="Microsoft JhengHei Light" panose="020B0304030504040204" pitchFamily="34" charset="-120"/>
                <a:cs typeface="Times New Roman" panose="02020603050405020304" pitchFamily="18" charset="0"/>
              </a:rPr>
              <a:t>todo visitante que passa por este lugar, não pode deixar de depositar uma pedra, sob o risco de perder-se no deserto</a:t>
            </a:r>
            <a:r>
              <a:rPr lang="pt-PT" sz="1200" dirty="0">
                <a:effectLst/>
                <a:latin typeface="Microsoft JhengHei Light" panose="020B0304030504040204" pitchFamily="34" charset="-120"/>
                <a:ea typeface="Microsoft JhengHei Light" panose="020B0304030504040204" pitchFamily="34" charset="-120"/>
                <a:cs typeface="Times New Roman" panose="02020603050405020304" pitchFamily="18" charset="0"/>
              </a:rPr>
              <a:t>”. Também pode-se chamar morro da boa viagem.</a:t>
            </a:r>
            <a:endParaRPr lang="pt-PT" sz="1100" dirty="0">
              <a:effectLst/>
              <a:latin typeface="Microsoft JhengHei Light" panose="020B0304030504040204" pitchFamily="34" charset="-120"/>
              <a:ea typeface="Microsoft JhengHei Light" panose="020B0304030504040204" pitchFamily="34" charset="-120"/>
              <a:cs typeface="Times New Roman" panose="02020603050405020304" pitchFamily="18" charset="0"/>
            </a:endParaRPr>
          </a:p>
        </p:txBody>
      </p:sp>
      <p:pic>
        <p:nvPicPr>
          <p:cNvPr id="7" name="Image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3235" y="1227400"/>
            <a:ext cx="4031086" cy="2596850"/>
          </a:xfrm>
          <a:prstGeom prst="rect">
            <a:avLst/>
          </a:prstGeom>
        </p:spPr>
      </p:pic>
      <p:sp>
        <p:nvSpPr>
          <p:cNvPr id="8" name="Retângulo 7"/>
          <p:cNvSpPr/>
          <p:nvPr/>
        </p:nvSpPr>
        <p:spPr>
          <a:xfrm>
            <a:off x="7711072" y="4193268"/>
            <a:ext cx="3694394" cy="2523063"/>
          </a:xfrm>
          <a:prstGeom prst="rect">
            <a:avLst/>
          </a:prstGeom>
        </p:spPr>
        <p:txBody>
          <a:bodyPr wrap="square">
            <a:spAutoFit/>
          </a:bodyPr>
          <a:lstStyle/>
          <a:p>
            <a:pPr>
              <a:spcAft>
                <a:spcPts val="0"/>
              </a:spcAft>
            </a:pPr>
            <a:r>
              <a:rPr lang="pt-PT" sz="1400" dirty="0">
                <a:solidFill>
                  <a:srgbClr val="000000"/>
                </a:solidFill>
                <a:effectLst/>
                <a:latin typeface="Times New Roman" panose="02020603050405020304" pitchFamily="18" charset="0"/>
                <a:ea typeface="Calibri" panose="020F0502020204030204" pitchFamily="34" charset="0"/>
              </a:rPr>
              <a:t> </a:t>
            </a:r>
          </a:p>
          <a:p>
            <a:pPr algn="just">
              <a:lnSpc>
                <a:spcPct val="115000"/>
              </a:lnSpc>
              <a:spcAft>
                <a:spcPts val="1000"/>
              </a:spcAft>
            </a:pPr>
            <a:r>
              <a:rPr lang="pt-PT" sz="1400" dirty="0">
                <a:effectLst/>
                <a:latin typeface="Calibri" panose="020F0502020204030204" pitchFamily="34" charset="0"/>
                <a:ea typeface="Times New Roman" panose="02020603050405020304" pitchFamily="18" charset="0"/>
                <a:cs typeface="Times New Roman" panose="02020603050405020304" pitchFamily="18" charset="0"/>
              </a:rPr>
              <a:t>Esta planta gigante, com pouco mais de 1.5 metros de altura e mais de 4 metros de diâmetro, está localizada na Reserva Parcial do Namibe (Fig.19). Planta endémica do género monotípico de plantas verdes gimnospérmicas cuja única espécie designada de </a:t>
            </a:r>
            <a:r>
              <a:rPr lang="pt-PT" sz="1400" i="1" dirty="0" err="1">
                <a:effectLst/>
                <a:latin typeface="Calibri" panose="020F0502020204030204" pitchFamily="34" charset="0"/>
                <a:ea typeface="Times New Roman" panose="02020603050405020304" pitchFamily="18" charset="0"/>
                <a:cs typeface="Times New Roman" panose="02020603050405020304" pitchFamily="18" charset="0"/>
              </a:rPr>
              <a:t>Welwitschia</a:t>
            </a:r>
            <a:r>
              <a:rPr lang="pt-PT" sz="1400" i="1" dirty="0">
                <a:effectLst/>
                <a:latin typeface="Calibri" panose="020F0502020204030204" pitchFamily="34" charset="0"/>
                <a:ea typeface="Times New Roman" panose="02020603050405020304" pitchFamily="18" charset="0"/>
                <a:cs typeface="Times New Roman" panose="02020603050405020304" pitchFamily="18" charset="0"/>
              </a:rPr>
              <a:t> </a:t>
            </a:r>
            <a:r>
              <a:rPr lang="pt-PT" sz="1400" i="1" dirty="0" err="1">
                <a:effectLst/>
                <a:latin typeface="Calibri" panose="020F0502020204030204" pitchFamily="34" charset="0"/>
                <a:ea typeface="Times New Roman" panose="02020603050405020304" pitchFamily="18" charset="0"/>
                <a:cs typeface="Times New Roman" panose="02020603050405020304" pitchFamily="18" charset="0"/>
              </a:rPr>
              <a:t>mirabilis</a:t>
            </a:r>
            <a:r>
              <a:rPr lang="pt-PT" sz="1400" dirty="0">
                <a:effectLst/>
                <a:latin typeface="Calibri" panose="020F0502020204030204" pitchFamily="34" charset="0"/>
                <a:ea typeface="Times New Roman" panose="02020603050405020304" pitchFamily="18" charset="0"/>
                <a:cs typeface="Times New Roman" panose="02020603050405020304" pitchFamily="18" charset="0"/>
              </a:rPr>
              <a:t>, popularmente conhecida como "polvo do deserto", que só existe no deserto do Namibe em Angola.</a:t>
            </a:r>
            <a:endParaRPr lang="pt-PT"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Retângulo 8"/>
          <p:cNvSpPr/>
          <p:nvPr/>
        </p:nvSpPr>
        <p:spPr>
          <a:xfrm>
            <a:off x="7672435" y="4072113"/>
            <a:ext cx="3738844" cy="369332"/>
          </a:xfrm>
          <a:prstGeom prst="rect">
            <a:avLst/>
          </a:prstGeom>
        </p:spPr>
        <p:txBody>
          <a:bodyPr wrap="none">
            <a:spAutoFit/>
          </a:bodyPr>
          <a:lstStyle/>
          <a:p>
            <a:pPr>
              <a:spcAft>
                <a:spcPts val="0"/>
              </a:spcAft>
            </a:pPr>
            <a:r>
              <a:rPr lang="pt-PT" b="1" dirty="0">
                <a:effectLst/>
                <a:latin typeface="Microsoft JhengHei Light" panose="020B0304030504040204" pitchFamily="34" charset="-120"/>
                <a:ea typeface="Microsoft JhengHei Light" panose="020B0304030504040204" pitchFamily="34" charset="-120"/>
              </a:rPr>
              <a:t>WELVITCHIA MIRABILIS GIGANTE </a:t>
            </a:r>
            <a:endParaRPr lang="pt-PT" dirty="0">
              <a:effectLst/>
              <a:latin typeface="Microsoft JhengHei Light" panose="020B0304030504040204" pitchFamily="34" charset="-120"/>
              <a:ea typeface="Microsoft JhengHei Light" panose="020B0304030504040204" pitchFamily="34" charset="-120"/>
            </a:endParaRPr>
          </a:p>
        </p:txBody>
      </p:sp>
      <p:pic>
        <p:nvPicPr>
          <p:cNvPr id="11" name="Image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6263" y="2971296"/>
            <a:ext cx="6220359" cy="3745035"/>
          </a:xfrm>
          <a:prstGeom prst="rect">
            <a:avLst/>
          </a:prstGeom>
        </p:spPr>
      </p:pic>
    </p:spTree>
    <p:extLst>
      <p:ext uri="{BB962C8B-B14F-4D97-AF65-F5344CB8AC3E}">
        <p14:creationId xmlns:p14="http://schemas.microsoft.com/office/powerpoint/2010/main" val="851356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040620" y="801710"/>
            <a:ext cx="5027054" cy="1779783"/>
          </a:xfrm>
          <a:prstGeom prst="rect">
            <a:avLst/>
          </a:prstGeom>
        </p:spPr>
        <p:txBody>
          <a:bodyPr wrap="square">
            <a:spAutoFit/>
          </a:bodyPr>
          <a:lstStyle/>
          <a:p>
            <a:pPr>
              <a:spcAft>
                <a:spcPts val="0"/>
              </a:spcAft>
            </a:pPr>
            <a:r>
              <a:rPr lang="pt-PT" sz="1400" dirty="0">
                <a:solidFill>
                  <a:srgbClr val="000000"/>
                </a:solidFill>
                <a:effectLst/>
                <a:latin typeface="Times New Roman" panose="02020603050405020304" pitchFamily="18" charset="0"/>
                <a:ea typeface="Calibri" panose="020F0502020204030204" pitchFamily="34" charset="0"/>
              </a:rPr>
              <a:t> </a:t>
            </a:r>
          </a:p>
          <a:p>
            <a:pPr algn="just">
              <a:lnSpc>
                <a:spcPct val="115000"/>
              </a:lnSpc>
              <a:spcAft>
                <a:spcPts val="1000"/>
              </a:spcAft>
            </a:pPr>
            <a:r>
              <a:rPr lang="pt-PT" sz="1400" dirty="0">
                <a:effectLst/>
                <a:latin typeface="Calibri" panose="020F0502020204030204" pitchFamily="34" charset="0"/>
                <a:ea typeface="Times New Roman" panose="02020603050405020304" pitchFamily="18" charset="0"/>
                <a:cs typeface="Times New Roman" panose="02020603050405020304" pitchFamily="18" charset="0"/>
              </a:rPr>
              <a:t>Obra de arquitetura religiosa da Igreja Católica, mandada construir por Frank Marques. Está precisamente localizada a Norte da sede municipal, num vasto espaço sem cobertura vegetal nem ocupação por outras estruturas humanas. A capela carece de reabilitação, pois se encontra praticamente abandonada em estado de degradação.</a:t>
            </a:r>
            <a:endParaRPr lang="pt-PT"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tângulo 4"/>
          <p:cNvSpPr/>
          <p:nvPr/>
        </p:nvSpPr>
        <p:spPr>
          <a:xfrm>
            <a:off x="1066378" y="617044"/>
            <a:ext cx="3341749" cy="369332"/>
          </a:xfrm>
          <a:prstGeom prst="rect">
            <a:avLst/>
          </a:prstGeom>
        </p:spPr>
        <p:txBody>
          <a:bodyPr wrap="none">
            <a:spAutoFit/>
          </a:bodyPr>
          <a:lstStyle/>
          <a:p>
            <a:pPr>
              <a:spcAft>
                <a:spcPts val="0"/>
              </a:spcAft>
            </a:pPr>
            <a:r>
              <a:rPr lang="pt-PT" b="1" dirty="0">
                <a:effectLst/>
                <a:latin typeface="Microsoft JhengHei" panose="020B0604030504040204" pitchFamily="34" charset="-120"/>
                <a:ea typeface="Microsoft JhengHei" panose="020B0604030504040204" pitchFamily="34" charset="-120"/>
              </a:rPr>
              <a:t>CAPELA DOS NAVEGANTES </a:t>
            </a:r>
            <a:endParaRPr lang="pt-PT" dirty="0">
              <a:effectLst/>
              <a:latin typeface="Microsoft JhengHei" panose="020B0604030504040204" pitchFamily="34" charset="-120"/>
              <a:ea typeface="Microsoft JhengHei" panose="020B0604030504040204" pitchFamily="34" charset="-120"/>
            </a:endParaRPr>
          </a:p>
        </p:txBody>
      </p:sp>
      <p:sp>
        <p:nvSpPr>
          <p:cNvPr id="6" name="Retângulo 5"/>
          <p:cNvSpPr/>
          <p:nvPr/>
        </p:nvSpPr>
        <p:spPr>
          <a:xfrm>
            <a:off x="7359297" y="677005"/>
            <a:ext cx="4743161" cy="1962076"/>
          </a:xfrm>
          <a:prstGeom prst="rect">
            <a:avLst/>
          </a:prstGeom>
        </p:spPr>
        <p:txBody>
          <a:bodyPr wrap="square">
            <a:spAutoFit/>
          </a:bodyPr>
          <a:lstStyle/>
          <a:p>
            <a:pPr>
              <a:spcAft>
                <a:spcPts val="0"/>
              </a:spcAft>
            </a:pPr>
            <a:r>
              <a:rPr lang="pt-PT" dirty="0">
                <a:solidFill>
                  <a:srgbClr val="000000"/>
                </a:solidFill>
                <a:effectLst/>
                <a:latin typeface="Times New Roman" panose="02020603050405020304" pitchFamily="18" charset="0"/>
                <a:ea typeface="Calibri" panose="020F0502020204030204" pitchFamily="34" charset="0"/>
              </a:rPr>
              <a:t> </a:t>
            </a:r>
          </a:p>
          <a:p>
            <a:pPr algn="just">
              <a:lnSpc>
                <a:spcPct val="115000"/>
              </a:lnSpc>
              <a:spcAft>
                <a:spcPts val="1000"/>
              </a:spcAft>
            </a:pPr>
            <a:r>
              <a:rPr lang="pt-PT" dirty="0">
                <a:effectLst/>
                <a:latin typeface="Calibri" panose="020F0502020204030204" pitchFamily="34" charset="0"/>
                <a:ea typeface="Times New Roman" panose="02020603050405020304" pitchFamily="18" charset="0"/>
                <a:cs typeface="Times New Roman" panose="02020603050405020304" pitchFamily="18" charset="0"/>
              </a:rPr>
              <a:t>É um marco histórico relacionado com a conquista e colonização do território de Angola. Trata-se de um lugar de referência que atesta a presença do navegador português Diogo Cão nas terras do Namibe (Tômbwa).</a:t>
            </a:r>
            <a:endParaRPr lang="pt-PT"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tângulo 6"/>
          <p:cNvSpPr/>
          <p:nvPr/>
        </p:nvSpPr>
        <p:spPr>
          <a:xfrm>
            <a:off x="8558611" y="617044"/>
            <a:ext cx="2452403" cy="369332"/>
          </a:xfrm>
          <a:prstGeom prst="rect">
            <a:avLst/>
          </a:prstGeom>
        </p:spPr>
        <p:txBody>
          <a:bodyPr wrap="none">
            <a:spAutoFit/>
          </a:bodyPr>
          <a:lstStyle/>
          <a:p>
            <a:pPr>
              <a:spcAft>
                <a:spcPts val="0"/>
              </a:spcAft>
            </a:pPr>
            <a:r>
              <a:rPr lang="pt-PT" b="1" dirty="0">
                <a:effectLst/>
                <a:latin typeface="Microsoft JhengHei Light" panose="020B0304030504040204" pitchFamily="34" charset="-120"/>
                <a:ea typeface="Microsoft JhengHei Light" panose="020B0304030504040204" pitchFamily="34" charset="-120"/>
              </a:rPr>
              <a:t>PONTA DO PADRÃO </a:t>
            </a:r>
            <a:endParaRPr lang="pt-PT" dirty="0">
              <a:effectLst/>
              <a:latin typeface="Microsoft JhengHei Light" panose="020B0304030504040204" pitchFamily="34" charset="-120"/>
              <a:ea typeface="Microsoft JhengHei Light" panose="020B0304030504040204" pitchFamily="34" charset="-120"/>
            </a:endParaRPr>
          </a:p>
        </p:txBody>
      </p:sp>
      <p:sp>
        <p:nvSpPr>
          <p:cNvPr id="9" name="Retângulo 8"/>
          <p:cNvSpPr/>
          <p:nvPr/>
        </p:nvSpPr>
        <p:spPr>
          <a:xfrm>
            <a:off x="762123" y="4733514"/>
            <a:ext cx="5194480" cy="1954381"/>
          </a:xfrm>
          <a:prstGeom prst="rect">
            <a:avLst/>
          </a:prstGeom>
        </p:spPr>
        <p:txBody>
          <a:bodyPr wrap="square">
            <a:spAutoFit/>
          </a:bodyPr>
          <a:lstStyle/>
          <a:p>
            <a:pPr algn="just">
              <a:spcAft>
                <a:spcPts val="0"/>
              </a:spcAft>
            </a:pPr>
            <a:r>
              <a:rPr lang="pt-PT" sz="900" dirty="0">
                <a:solidFill>
                  <a:srgbClr val="000000"/>
                </a:solidFill>
                <a:effectLst/>
                <a:latin typeface="Microsoft YaHei Light" panose="020B0502040204020203" pitchFamily="34" charset="-122"/>
                <a:ea typeface="Microsoft YaHei Light" panose="020B0502040204020203" pitchFamily="34" charset="-122"/>
              </a:rPr>
              <a:t> </a:t>
            </a:r>
            <a:endParaRPr lang="pt-PT" sz="1400" dirty="0">
              <a:solidFill>
                <a:srgbClr val="000000"/>
              </a:solidFill>
              <a:effectLst/>
              <a:latin typeface="Microsoft YaHei Light" panose="020B0502040204020203" pitchFamily="34" charset="-122"/>
              <a:ea typeface="Microsoft YaHei Light" panose="020B0502040204020203" pitchFamily="34" charset="-122"/>
            </a:endParaRPr>
          </a:p>
          <a:p>
            <a:pPr algn="just"/>
            <a:r>
              <a:rPr lang="pt-PT" sz="1400" dirty="0">
                <a:latin typeface="Microsoft YaHei Light" panose="020B0502040204020203" pitchFamily="34" charset="-122"/>
                <a:ea typeface="Microsoft YaHei Light" panose="020B0502040204020203" pitchFamily="34" charset="-122"/>
              </a:rPr>
              <a:t>A Baía dos Tigres é uma ilha isolada, </a:t>
            </a:r>
            <a:r>
              <a:rPr lang="pt-PT" sz="1400" dirty="0" err="1">
                <a:latin typeface="Microsoft YaHei Light" panose="020B0502040204020203" pitchFamily="34" charset="-122"/>
                <a:ea typeface="Microsoft YaHei Light" panose="020B0502040204020203" pitchFamily="34" charset="-122"/>
              </a:rPr>
              <a:t>actualmente</a:t>
            </a:r>
            <a:r>
              <a:rPr lang="pt-PT" sz="1400" dirty="0">
                <a:latin typeface="Microsoft YaHei Light" panose="020B0502040204020203" pitchFamily="34" charset="-122"/>
                <a:ea typeface="Microsoft YaHei Light" panose="020B0502040204020203" pitchFamily="34" charset="-122"/>
              </a:rPr>
              <a:t> desabitada, localizada no Sul de Angola, a pouco mais de 150 km a Sul do Tômbwa (sede) e a 80 Km da foz do rio Cunene, sendo a maior ilha localizada ao Sul do equador na costa Oeste Africana. Têm 35 quilómetros de comprimento no ponto máximo, 12 quilómetros de largura e uma superfície de 98 km2, sendo considerada como antiga ilha de pescadores, com uma longa história. </a:t>
            </a:r>
          </a:p>
        </p:txBody>
      </p:sp>
      <p:sp>
        <p:nvSpPr>
          <p:cNvPr id="10" name="Retângulo 9"/>
          <p:cNvSpPr/>
          <p:nvPr/>
        </p:nvSpPr>
        <p:spPr>
          <a:xfrm>
            <a:off x="801363" y="4548848"/>
            <a:ext cx="2055371" cy="369332"/>
          </a:xfrm>
          <a:prstGeom prst="rect">
            <a:avLst/>
          </a:prstGeom>
        </p:spPr>
        <p:txBody>
          <a:bodyPr wrap="none">
            <a:spAutoFit/>
          </a:bodyPr>
          <a:lstStyle/>
          <a:p>
            <a:pPr>
              <a:spcAft>
                <a:spcPts val="0"/>
              </a:spcAft>
            </a:pPr>
            <a:r>
              <a:rPr lang="pt-PT" b="1" dirty="0">
                <a:effectLst/>
                <a:latin typeface="Microsoft JhengHei Light" panose="020B0304030504040204" pitchFamily="34" charset="-120"/>
                <a:ea typeface="Microsoft JhengHei Light" panose="020B0304030504040204" pitchFamily="34" charset="-120"/>
              </a:rPr>
              <a:t>BAÍA DOS TIGRES</a:t>
            </a:r>
            <a:endParaRPr lang="pt-PT" dirty="0">
              <a:effectLst/>
              <a:latin typeface="Microsoft JhengHei Light" panose="020B0304030504040204" pitchFamily="34" charset="-120"/>
              <a:ea typeface="Microsoft JhengHei Light" panose="020B0304030504040204" pitchFamily="34" charset="-120"/>
            </a:endParaRPr>
          </a:p>
        </p:txBody>
      </p:sp>
      <p:pic>
        <p:nvPicPr>
          <p:cNvPr id="11" name="Imagem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0527" y="2577840"/>
            <a:ext cx="2481931" cy="1853982"/>
          </a:xfrm>
          <a:prstGeom prst="rect">
            <a:avLst/>
          </a:prstGeom>
        </p:spPr>
      </p:pic>
      <p:pic>
        <p:nvPicPr>
          <p:cNvPr id="12" name="Image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8031" y="2577841"/>
            <a:ext cx="2172496" cy="1853982"/>
          </a:xfrm>
          <a:prstGeom prst="rect">
            <a:avLst/>
          </a:prstGeom>
        </p:spPr>
      </p:pic>
      <p:pic>
        <p:nvPicPr>
          <p:cNvPr id="14" name="Imagem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6518" y="4513456"/>
            <a:ext cx="3766430" cy="2165208"/>
          </a:xfrm>
          <a:prstGeom prst="rect">
            <a:avLst/>
          </a:prstGeom>
        </p:spPr>
      </p:pic>
      <p:pic>
        <p:nvPicPr>
          <p:cNvPr id="15" name="Image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0075099" y="4651303"/>
            <a:ext cx="2165207" cy="1889509"/>
          </a:xfrm>
          <a:prstGeom prst="rect">
            <a:avLst/>
          </a:prstGeom>
        </p:spPr>
      </p:pic>
      <p:sp>
        <p:nvSpPr>
          <p:cNvPr id="16" name="Retângulo 15"/>
          <p:cNvSpPr/>
          <p:nvPr/>
        </p:nvSpPr>
        <p:spPr>
          <a:xfrm>
            <a:off x="6465195" y="-38636"/>
            <a:ext cx="58597" cy="453336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pic>
        <p:nvPicPr>
          <p:cNvPr id="2" name="Imagem 1">
            <a:extLst>
              <a:ext uri="{FF2B5EF4-FFF2-40B4-BE49-F238E27FC236}">
                <a16:creationId xmlns:a16="http://schemas.microsoft.com/office/drawing/2014/main" id="{27BF6579-1E59-A6DB-4CA1-5A124FE120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7042" y="2363342"/>
            <a:ext cx="3160374" cy="2068480"/>
          </a:xfrm>
          <a:prstGeom prst="rect">
            <a:avLst/>
          </a:prstGeom>
        </p:spPr>
      </p:pic>
    </p:spTree>
    <p:extLst>
      <p:ext uri="{BB962C8B-B14F-4D97-AF65-F5344CB8AC3E}">
        <p14:creationId xmlns:p14="http://schemas.microsoft.com/office/powerpoint/2010/main" val="411629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910107" y="800568"/>
            <a:ext cx="5490692" cy="1477328"/>
          </a:xfrm>
          <a:prstGeom prst="rect">
            <a:avLst/>
          </a:prstGeom>
        </p:spPr>
        <p:txBody>
          <a:bodyPr wrap="square">
            <a:spAutoFit/>
          </a:bodyPr>
          <a:lstStyle/>
          <a:p>
            <a:pPr>
              <a:spcAft>
                <a:spcPts val="0"/>
              </a:spcAft>
            </a:pPr>
            <a:r>
              <a:rPr lang="pt-PT" dirty="0">
                <a:solidFill>
                  <a:srgbClr val="000000"/>
                </a:solidFill>
                <a:effectLst/>
                <a:latin typeface="Times New Roman" panose="02020603050405020304" pitchFamily="18" charset="0"/>
                <a:ea typeface="Calibri" panose="020F0502020204030204" pitchFamily="34" charset="0"/>
              </a:rPr>
              <a:t> </a:t>
            </a:r>
          </a:p>
          <a:p>
            <a:r>
              <a:rPr lang="pt-PT" dirty="0">
                <a:effectLst/>
                <a:latin typeface="Calibri" panose="020F0502020204030204" pitchFamily="34" charset="0"/>
                <a:ea typeface="Times New Roman" panose="02020603050405020304" pitchFamily="18" charset="0"/>
                <a:cs typeface="Times New Roman" panose="02020603050405020304" pitchFamily="18" charset="0"/>
              </a:rPr>
              <a:t>O curso do Cunene é de cerca de 1.200 km, atravessa os territórios de Angola e da Namíbia, dos quais 960 km exclusivamente em Angola. Servido como traçado natural a fronteira entre os dois países vizinhos</a:t>
            </a:r>
            <a:endParaRPr lang="pt-PT" dirty="0"/>
          </a:p>
        </p:txBody>
      </p:sp>
      <p:sp>
        <p:nvSpPr>
          <p:cNvPr id="5" name="Retângulo 4"/>
          <p:cNvSpPr/>
          <p:nvPr/>
        </p:nvSpPr>
        <p:spPr>
          <a:xfrm>
            <a:off x="910107" y="720075"/>
            <a:ext cx="2646878" cy="369332"/>
          </a:xfrm>
          <a:prstGeom prst="rect">
            <a:avLst/>
          </a:prstGeom>
        </p:spPr>
        <p:txBody>
          <a:bodyPr wrap="none">
            <a:spAutoFit/>
          </a:bodyPr>
          <a:lstStyle/>
          <a:p>
            <a:pPr>
              <a:spcAft>
                <a:spcPts val="0"/>
              </a:spcAft>
            </a:pPr>
            <a:r>
              <a:rPr lang="pt-PT" b="1" dirty="0">
                <a:effectLst/>
                <a:latin typeface="Microsoft JhengHei" panose="020B0604030504040204" pitchFamily="34" charset="-120"/>
                <a:ea typeface="Microsoft JhengHei" panose="020B0604030504040204" pitchFamily="34" charset="-120"/>
              </a:rPr>
              <a:t>FOZ DO RIO CUNENE </a:t>
            </a:r>
            <a:endParaRPr lang="pt-PT" dirty="0">
              <a:effectLst/>
              <a:latin typeface="Microsoft JhengHei" panose="020B0604030504040204" pitchFamily="34" charset="-120"/>
              <a:ea typeface="Microsoft JhengHei" panose="020B0604030504040204" pitchFamily="34" charset="-120"/>
            </a:endParaRPr>
          </a:p>
        </p:txBody>
      </p:sp>
      <p:sp>
        <p:nvSpPr>
          <p:cNvPr id="6" name="Retângulo 5"/>
          <p:cNvSpPr/>
          <p:nvPr/>
        </p:nvSpPr>
        <p:spPr>
          <a:xfrm>
            <a:off x="897228" y="2797826"/>
            <a:ext cx="5155842" cy="1471172"/>
          </a:xfrm>
          <a:prstGeom prst="rect">
            <a:avLst/>
          </a:prstGeom>
        </p:spPr>
        <p:txBody>
          <a:bodyPr wrap="square">
            <a:spAutoFit/>
          </a:bodyPr>
          <a:lstStyle/>
          <a:p>
            <a:pPr>
              <a:spcAft>
                <a:spcPts val="0"/>
              </a:spcAft>
            </a:pPr>
            <a:r>
              <a:rPr lang="pt-PT" sz="1600" dirty="0">
                <a:effectLst/>
                <a:latin typeface="Calibri" panose="020F0502020204030204" pitchFamily="34" charset="0"/>
                <a:ea typeface="Microsoft JhengHei Light" panose="020B0304030504040204" pitchFamily="34" charset="-120"/>
                <a:cs typeface="Calibri" panose="020F0502020204030204" pitchFamily="34" charset="0"/>
              </a:rPr>
              <a:t> </a:t>
            </a:r>
          </a:p>
          <a:p>
            <a:pPr algn="just">
              <a:lnSpc>
                <a:spcPct val="115000"/>
              </a:lnSpc>
              <a:spcAft>
                <a:spcPts val="1000"/>
              </a:spcAft>
            </a:pPr>
            <a:r>
              <a:rPr lang="pt-PT" sz="1600" dirty="0" err="1">
                <a:effectLst/>
                <a:latin typeface="Calibri" panose="020F0502020204030204" pitchFamily="34" charset="0"/>
                <a:ea typeface="Microsoft JhengHei Light" panose="020B0304030504040204" pitchFamily="34" charset="-120"/>
                <a:cs typeface="Calibri" panose="020F0502020204030204" pitchFamily="34" charset="0"/>
              </a:rPr>
              <a:t>Tchinungwa</a:t>
            </a:r>
            <a:r>
              <a:rPr lang="pt-PT" sz="1600" dirty="0">
                <a:effectLst/>
                <a:latin typeface="Calibri" panose="020F0502020204030204" pitchFamily="34" charset="0"/>
                <a:ea typeface="Microsoft JhengHei Light" panose="020B0304030504040204" pitchFamily="34" charset="-120"/>
                <a:cs typeface="Calibri" panose="020F0502020204030204" pitchFamily="34" charset="0"/>
              </a:rPr>
              <a:t> é um </a:t>
            </a:r>
            <a:r>
              <a:rPr lang="pt-PT" sz="1600" dirty="0" err="1">
                <a:effectLst/>
                <a:latin typeface="Calibri" panose="020F0502020204030204" pitchFamily="34" charset="0"/>
                <a:ea typeface="Microsoft JhengHei Light" panose="020B0304030504040204" pitchFamily="34" charset="-120"/>
                <a:cs typeface="Calibri" panose="020F0502020204030204" pitchFamily="34" charset="0"/>
              </a:rPr>
              <a:t>geossitio</a:t>
            </a:r>
            <a:r>
              <a:rPr lang="pt-PT" sz="1600" dirty="0">
                <a:effectLst/>
                <a:latin typeface="Calibri" panose="020F0502020204030204" pitchFamily="34" charset="0"/>
                <a:ea typeface="Microsoft JhengHei Light" panose="020B0304030504040204" pitchFamily="34" charset="-120"/>
                <a:cs typeface="Calibri" panose="020F0502020204030204" pitchFamily="34" charset="0"/>
              </a:rPr>
              <a:t> com características físico-geográficas singulares, Neste local, se observam as quedas de água a um desnível de quase 15 m (Fig. 44B). O lugar, também dispõe de uma praia fluvial.</a:t>
            </a:r>
            <a:endParaRPr lang="pt-PT" sz="1400" dirty="0">
              <a:effectLst/>
              <a:latin typeface="Calibri" panose="020F0502020204030204" pitchFamily="34" charset="0"/>
              <a:ea typeface="Microsoft JhengHei Light" panose="020B0304030504040204" pitchFamily="34" charset="-120"/>
              <a:cs typeface="Calibri" panose="020F0502020204030204" pitchFamily="34" charset="0"/>
            </a:endParaRPr>
          </a:p>
        </p:txBody>
      </p:sp>
      <p:sp>
        <p:nvSpPr>
          <p:cNvPr id="7" name="Retângulo 6"/>
          <p:cNvSpPr/>
          <p:nvPr/>
        </p:nvSpPr>
        <p:spPr>
          <a:xfrm>
            <a:off x="910107" y="2471602"/>
            <a:ext cx="1900520" cy="369332"/>
          </a:xfrm>
          <a:prstGeom prst="rect">
            <a:avLst/>
          </a:prstGeom>
        </p:spPr>
        <p:txBody>
          <a:bodyPr wrap="none">
            <a:spAutoFit/>
          </a:bodyPr>
          <a:lstStyle/>
          <a:p>
            <a:pPr>
              <a:spcAft>
                <a:spcPts val="0"/>
              </a:spcAft>
            </a:pPr>
            <a:r>
              <a:rPr lang="pt-PT" b="1" dirty="0">
                <a:effectLst/>
                <a:latin typeface="Microsoft JhengHei" panose="020B0604030504040204" pitchFamily="34" charset="-120"/>
                <a:ea typeface="Microsoft JhengHei" panose="020B0604030504040204" pitchFamily="34" charset="-120"/>
              </a:rPr>
              <a:t>TCHINUNGWA </a:t>
            </a:r>
            <a:endParaRPr lang="pt-PT" dirty="0">
              <a:effectLst/>
              <a:latin typeface="Microsoft JhengHei" panose="020B0604030504040204" pitchFamily="34" charset="-120"/>
              <a:ea typeface="Microsoft JhengHei" panose="020B0604030504040204" pitchFamily="34" charset="-120"/>
            </a:endParaRPr>
          </a:p>
        </p:txBody>
      </p:sp>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0192" y="3011580"/>
            <a:ext cx="2987899" cy="2752847"/>
          </a:xfrm>
          <a:prstGeom prst="rect">
            <a:avLst/>
          </a:prstGeom>
        </p:spPr>
      </p:pic>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106" y="4268998"/>
            <a:ext cx="5117205" cy="2469188"/>
          </a:xfrm>
          <a:prstGeom prst="rect">
            <a:avLst/>
          </a:prstGeom>
        </p:spPr>
      </p:pic>
      <p:pic>
        <p:nvPicPr>
          <p:cNvPr id="11" name="Image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0971" y="3016576"/>
            <a:ext cx="3090931" cy="2747851"/>
          </a:xfrm>
          <a:prstGeom prst="rect">
            <a:avLst/>
          </a:prstGeom>
        </p:spPr>
      </p:pic>
      <p:pic>
        <p:nvPicPr>
          <p:cNvPr id="12" name="Imagem 11" descr="Descrição: https://upload.wikimedia.org/wikipedia/commons/thumb/8/8f/Kunene.jpg/1024px-Kunene.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5499" y="217799"/>
            <a:ext cx="5396247" cy="262313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937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412124" y="893093"/>
            <a:ext cx="3817613" cy="2369880"/>
          </a:xfrm>
          <a:prstGeom prst="rect">
            <a:avLst/>
          </a:prstGeom>
        </p:spPr>
        <p:txBody>
          <a:bodyPr wrap="square">
            <a:spAutoFit/>
          </a:bodyPr>
          <a:lstStyle/>
          <a:p>
            <a:pPr>
              <a:spcAft>
                <a:spcPts val="0"/>
              </a:spcAft>
            </a:pPr>
            <a:r>
              <a:rPr lang="pt-PT" b="1" dirty="0">
                <a:solidFill>
                  <a:srgbClr val="000000"/>
                </a:solidFill>
                <a:effectLst/>
                <a:latin typeface="Times New Roman" panose="02020603050405020304" pitchFamily="18" charset="0"/>
                <a:ea typeface="Calibri" panose="020F0502020204030204" pitchFamily="34" charset="0"/>
              </a:rPr>
              <a:t> </a:t>
            </a:r>
            <a:endParaRPr lang="pt-PT" dirty="0">
              <a:solidFill>
                <a:srgbClr val="000000"/>
              </a:solidFill>
              <a:effectLst/>
              <a:latin typeface="Times New Roman" panose="02020603050405020304" pitchFamily="18" charset="0"/>
              <a:ea typeface="Calibri" panose="020F0502020204030204" pitchFamily="34" charset="0"/>
            </a:endParaRPr>
          </a:p>
          <a:p>
            <a:pPr algn="just">
              <a:spcAft>
                <a:spcPts val="0"/>
              </a:spcAft>
            </a:pPr>
            <a:r>
              <a:rPr lang="pt-PT" sz="1400" dirty="0">
                <a:effectLst/>
                <a:latin typeface="Calibri" panose="020F0502020204030204" pitchFamily="34" charset="0"/>
                <a:ea typeface="Calibri" panose="020F0502020204030204" pitchFamily="34" charset="0"/>
                <a:cs typeface="Calibri" panose="020F0502020204030204" pitchFamily="34" charset="0"/>
              </a:rPr>
              <a:t>Sistema montanhoso que percorre vários quilómetros ao longo do território do Iona (Latitude 16º 53` 869``S; Longitude 012º 34` 823``E). O acidente físico-geográfico, apresenta uma saliência bem pronunciada com ladeiras paredes verticais escarpadas e está bem pronunciada nas imediações da residência onde vivem dos professores destacados na comuna do Iona</a:t>
            </a:r>
            <a:r>
              <a:rPr lang="pt-PT" dirty="0">
                <a:solidFill>
                  <a:srgbClr val="000000"/>
                </a:solidFill>
                <a:effectLst/>
                <a:latin typeface="Times New Roman" panose="02020603050405020304" pitchFamily="18" charset="0"/>
                <a:ea typeface="Calibri" panose="020F0502020204030204" pitchFamily="34" charset="0"/>
              </a:rPr>
              <a:t>. </a:t>
            </a:r>
          </a:p>
        </p:txBody>
      </p:sp>
      <p:sp>
        <p:nvSpPr>
          <p:cNvPr id="5" name="Retângulo 4"/>
          <p:cNvSpPr/>
          <p:nvPr/>
        </p:nvSpPr>
        <p:spPr>
          <a:xfrm>
            <a:off x="425003" y="831814"/>
            <a:ext cx="3405676" cy="369332"/>
          </a:xfrm>
          <a:prstGeom prst="rect">
            <a:avLst/>
          </a:prstGeom>
        </p:spPr>
        <p:txBody>
          <a:bodyPr wrap="none">
            <a:spAutoFit/>
          </a:bodyPr>
          <a:lstStyle/>
          <a:p>
            <a:r>
              <a:rPr lang="pt-PT" b="1" dirty="0">
                <a:effectLst/>
                <a:latin typeface="Microsoft JhengHei" panose="020B0604030504040204" pitchFamily="34" charset="-120"/>
                <a:ea typeface="Microsoft JhengHei" panose="020B0604030504040204" pitchFamily="34" charset="-120"/>
              </a:rPr>
              <a:t>MONTANHA TCHOMALINDE</a:t>
            </a:r>
            <a:endParaRPr lang="pt-PT" dirty="0">
              <a:effectLst/>
              <a:latin typeface="Microsoft JhengHei" panose="020B0604030504040204" pitchFamily="34" charset="-120"/>
              <a:ea typeface="Microsoft JhengHei" panose="020B0604030504040204" pitchFamily="34" charset="-120"/>
            </a:endParaRPr>
          </a:p>
        </p:txBody>
      </p:sp>
      <p:pic>
        <p:nvPicPr>
          <p:cNvPr id="6" name="Image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1739" y="724434"/>
            <a:ext cx="3961968" cy="2641312"/>
          </a:xfrm>
          <a:prstGeom prst="rect">
            <a:avLst/>
          </a:prstGeom>
        </p:spPr>
      </p:pic>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0244" y="724434"/>
            <a:ext cx="3585584" cy="2667070"/>
          </a:xfrm>
          <a:prstGeom prst="rect">
            <a:avLst/>
          </a:prstGeom>
        </p:spPr>
      </p:pic>
      <p:pic>
        <p:nvPicPr>
          <p:cNvPr id="8" name="Imagem 7" descr="C:\Users\ESTRANGEIROS\Desktop\DR BANDEIRA\B. TOMBWA YONA\1. YONA COMUNA\1. REC.NATURAIS\MOTANHA TCHILAMBO DE HAVY\IMG_320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2011" y="3618964"/>
            <a:ext cx="5811696" cy="314244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tângulo 8"/>
          <p:cNvSpPr/>
          <p:nvPr/>
        </p:nvSpPr>
        <p:spPr>
          <a:xfrm>
            <a:off x="412124" y="3474629"/>
            <a:ext cx="5847008" cy="3323987"/>
          </a:xfrm>
          <a:prstGeom prst="rect">
            <a:avLst/>
          </a:prstGeom>
        </p:spPr>
        <p:txBody>
          <a:bodyPr wrap="square">
            <a:spAutoFit/>
          </a:bodyPr>
          <a:lstStyle/>
          <a:p>
            <a:pPr>
              <a:spcAft>
                <a:spcPts val="0"/>
              </a:spcAft>
            </a:pPr>
            <a:r>
              <a:rPr lang="pt-PT" sz="1400" b="1" dirty="0">
                <a:effectLst/>
                <a:latin typeface="Times New Roman" panose="02020603050405020304" pitchFamily="18" charset="0"/>
                <a:ea typeface="Calibri" panose="020F0502020204030204" pitchFamily="34" charset="0"/>
              </a:rPr>
              <a:t> </a:t>
            </a:r>
            <a:endParaRPr lang="pt-PT" sz="1400" dirty="0">
              <a:effectLst/>
              <a:latin typeface="Times New Roman" panose="02020603050405020304" pitchFamily="18" charset="0"/>
              <a:ea typeface="Calibri" panose="020F0502020204030204" pitchFamily="34" charset="0"/>
            </a:endParaRPr>
          </a:p>
          <a:p>
            <a:pPr algn="just">
              <a:spcAft>
                <a:spcPts val="0"/>
              </a:spcAft>
            </a:pPr>
            <a:r>
              <a:rPr lang="pt-PT" sz="1400" dirty="0">
                <a:effectLst/>
                <a:latin typeface="Times New Roman" panose="02020603050405020304" pitchFamily="18" charset="0"/>
                <a:ea typeface="Calibri" panose="020F0502020204030204" pitchFamily="34" charset="0"/>
              </a:rPr>
              <a:t>Montanha tradicional e histórica com 1.288 metros de altura, visível desde o horizonte distante devido a sua imponência, localizada na região do “</a:t>
            </a:r>
            <a:r>
              <a:rPr lang="pt-PT" sz="1400" dirty="0" err="1">
                <a:effectLst/>
                <a:latin typeface="Times New Roman" panose="02020603050405020304" pitchFamily="18" charset="0"/>
                <a:ea typeface="Calibri" panose="020F0502020204030204" pitchFamily="34" charset="0"/>
              </a:rPr>
              <a:t>Hâvi</a:t>
            </a:r>
            <a:r>
              <a:rPr lang="pt-PT" sz="1400" dirty="0">
                <a:effectLst/>
                <a:latin typeface="Times New Roman" panose="02020603050405020304" pitchFamily="18" charset="0"/>
                <a:ea typeface="Calibri" panose="020F0502020204030204" pitchFamily="34" charset="0"/>
              </a:rPr>
              <a:t>” (Latitude 16º 50` 399``S; Longitude 12º 58` 540``E). A montanha está ligado a figura de </a:t>
            </a:r>
            <a:r>
              <a:rPr lang="pt-PT" sz="1400" dirty="0" err="1">
                <a:effectLst/>
                <a:latin typeface="Times New Roman" panose="02020603050405020304" pitchFamily="18" charset="0"/>
                <a:ea typeface="Calibri" panose="020F0502020204030204" pitchFamily="34" charset="0"/>
              </a:rPr>
              <a:t>Muhayubua-Ndende</a:t>
            </a:r>
            <a:r>
              <a:rPr lang="pt-PT" sz="1400" dirty="0">
                <a:effectLst/>
                <a:latin typeface="Times New Roman" panose="02020603050405020304" pitchFamily="18" charset="0"/>
                <a:ea typeface="Calibri" panose="020F0502020204030204" pitchFamily="34" charset="0"/>
              </a:rPr>
              <a:t> pertencente a etnia </a:t>
            </a:r>
            <a:r>
              <a:rPr lang="pt-PT" sz="1400" dirty="0" err="1">
                <a:effectLst/>
                <a:latin typeface="Times New Roman" panose="02020603050405020304" pitchFamily="18" charset="0"/>
                <a:ea typeface="Calibri" panose="020F0502020204030204" pitchFamily="34" charset="0"/>
              </a:rPr>
              <a:t>Mutchima</a:t>
            </a:r>
            <a:r>
              <a:rPr lang="pt-PT" sz="1400" dirty="0">
                <a:effectLst/>
                <a:latin typeface="Times New Roman" panose="02020603050405020304" pitchFamily="18" charset="0"/>
                <a:ea typeface="Calibri" panose="020F0502020204030204" pitchFamily="34" charset="0"/>
              </a:rPr>
              <a:t>, considerado “dono”, inclusive numa das encostas está sepultado os seus restos mortais. O misticismo resulta no facto do lugar ser considerado “intransponível”, relatos de pessoas credíveis afirmam que durante o conflito armado, os guerrilheiros da SWAPO se refugiavam na zona e se esfumavam sem que fossem localizados pelo exército sul-africano nas suas investidas no território. Por outro lado, helicópteros não podem passar por cima do pico central da montanha, sob risco de despenhar. Também, há evidências que não se pode fotografar de perto nem filmar a montanha, salvo com autorização e prévios rituais realizados pela família do dono e dos sobas locais sem o qual as imagens desaparecem das câmaras. </a:t>
            </a:r>
          </a:p>
        </p:txBody>
      </p:sp>
      <p:sp>
        <p:nvSpPr>
          <p:cNvPr id="10" name="Retângulo 9"/>
          <p:cNvSpPr/>
          <p:nvPr/>
        </p:nvSpPr>
        <p:spPr>
          <a:xfrm>
            <a:off x="425003" y="3341479"/>
            <a:ext cx="3777701" cy="338554"/>
          </a:xfrm>
          <a:prstGeom prst="rect">
            <a:avLst/>
          </a:prstGeom>
        </p:spPr>
        <p:txBody>
          <a:bodyPr wrap="none">
            <a:spAutoFit/>
          </a:bodyPr>
          <a:lstStyle/>
          <a:p>
            <a:pPr>
              <a:spcAft>
                <a:spcPts val="0"/>
              </a:spcAft>
            </a:pPr>
            <a:r>
              <a:rPr lang="pt-PT" sz="1600" b="1" dirty="0">
                <a:effectLst/>
                <a:latin typeface="Microsoft JhengHei Light" panose="020B0304030504040204" pitchFamily="34" charset="-120"/>
                <a:ea typeface="Microsoft JhengHei Light" panose="020B0304030504040204" pitchFamily="34" charset="-120"/>
              </a:rPr>
              <a:t>MONTANHA MÍSTICA DE TCHILAMBO</a:t>
            </a:r>
            <a:endParaRPr lang="pt-PT" sz="1600" dirty="0">
              <a:effectLst/>
              <a:latin typeface="Microsoft JhengHei Light" panose="020B0304030504040204" pitchFamily="34" charset="-120"/>
              <a:ea typeface="Microsoft JhengHei Light" panose="020B0304030504040204" pitchFamily="34" charset="-120"/>
            </a:endParaRPr>
          </a:p>
        </p:txBody>
      </p:sp>
    </p:spTree>
    <p:extLst>
      <p:ext uri="{BB962C8B-B14F-4D97-AF65-F5344CB8AC3E}">
        <p14:creationId xmlns:p14="http://schemas.microsoft.com/office/powerpoint/2010/main" val="303094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412124" y="817077"/>
            <a:ext cx="5245994" cy="2275303"/>
          </a:xfrm>
          <a:prstGeom prst="rect">
            <a:avLst/>
          </a:prstGeom>
        </p:spPr>
        <p:txBody>
          <a:bodyPr wrap="square">
            <a:spAutoFit/>
          </a:bodyPr>
          <a:lstStyle/>
          <a:p>
            <a:pPr>
              <a:spcAft>
                <a:spcPts val="0"/>
              </a:spcAft>
            </a:pPr>
            <a:r>
              <a:rPr lang="pt-PT" sz="1400" dirty="0">
                <a:solidFill>
                  <a:srgbClr val="000000"/>
                </a:solidFill>
                <a:effectLst/>
                <a:latin typeface="Times New Roman" panose="02020603050405020304" pitchFamily="18" charset="0"/>
                <a:ea typeface="Calibri" panose="020F0502020204030204" pitchFamily="34" charset="0"/>
              </a:rPr>
              <a:t> </a:t>
            </a:r>
          </a:p>
          <a:p>
            <a:pPr algn="just">
              <a:lnSpc>
                <a:spcPct val="115000"/>
              </a:lnSpc>
              <a:spcAft>
                <a:spcPts val="1000"/>
              </a:spcAft>
            </a:pPr>
            <a:r>
              <a:rPr lang="pt-PT" sz="1400" dirty="0">
                <a:effectLst/>
                <a:latin typeface="Calibri" panose="020F0502020204030204" pitchFamily="34" charset="0"/>
                <a:ea typeface="Times New Roman" panose="02020603050405020304" pitchFamily="18" charset="0"/>
                <a:cs typeface="Times New Roman" panose="02020603050405020304" pitchFamily="18" charset="0"/>
              </a:rPr>
              <a:t>A nascente, fonte de água termal está localizado na região da </a:t>
            </a:r>
            <a:r>
              <a:rPr lang="pt-PT" sz="1400" dirty="0" err="1">
                <a:effectLst/>
                <a:latin typeface="Calibri" panose="020F0502020204030204" pitchFamily="34" charset="0"/>
                <a:ea typeface="Times New Roman" panose="02020603050405020304" pitchFamily="18" charset="0"/>
                <a:cs typeface="Times New Roman" panose="02020603050405020304" pitchFamily="18" charset="0"/>
              </a:rPr>
              <a:t>Pediva</a:t>
            </a:r>
            <a:r>
              <a:rPr lang="pt-PT" sz="1400" dirty="0">
                <a:effectLst/>
                <a:latin typeface="Calibri" panose="020F0502020204030204" pitchFamily="34" charset="0"/>
                <a:ea typeface="Times New Roman" panose="02020603050405020304" pitchFamily="18" charset="0"/>
                <a:cs typeface="Times New Roman" panose="02020603050405020304" pitchFamily="18" charset="0"/>
              </a:rPr>
              <a:t>, próximo do posto fiscal do Parque Nacional do Iona (Latitude 16º 17` 039``S; Longitude 012º 33` 712``E). A nascente se situa próximo da encosta de uma elevação de rochas graníticas situada na margem direita do rio Curoca. A paisagem do lugar cria uma harmonia entre a nascente, a piscina natural e uma praia fluvial. O lugar mudo de configuração de acordo com as estações do ano más, a nascente tem sempre água a jorrar.</a:t>
            </a:r>
            <a:endParaRPr lang="pt-PT"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tângulo 4"/>
          <p:cNvSpPr/>
          <p:nvPr/>
        </p:nvSpPr>
        <p:spPr>
          <a:xfrm>
            <a:off x="425003" y="650057"/>
            <a:ext cx="3249800" cy="369332"/>
          </a:xfrm>
          <a:prstGeom prst="rect">
            <a:avLst/>
          </a:prstGeom>
        </p:spPr>
        <p:txBody>
          <a:bodyPr wrap="none">
            <a:spAutoFit/>
          </a:bodyPr>
          <a:lstStyle/>
          <a:p>
            <a:pPr>
              <a:spcAft>
                <a:spcPts val="0"/>
              </a:spcAft>
            </a:pPr>
            <a:r>
              <a:rPr lang="pt-PT" b="1" dirty="0">
                <a:effectLst/>
                <a:latin typeface="Microsoft YaHei Light" panose="020B0502040204020203" pitchFamily="34" charset="-122"/>
                <a:ea typeface="Microsoft YaHei Light" panose="020B0502040204020203" pitchFamily="34" charset="-122"/>
              </a:rPr>
              <a:t>ÁGUAS TERMAIS DA PEDIVA </a:t>
            </a:r>
            <a:endParaRPr lang="pt-PT" dirty="0">
              <a:effectLst/>
              <a:latin typeface="Microsoft YaHei Light" panose="020B0502040204020203" pitchFamily="34" charset="-122"/>
              <a:ea typeface="Microsoft YaHei Light" panose="020B0502040204020203" pitchFamily="34" charset="-122"/>
            </a:endParaRP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3141" y="315569"/>
            <a:ext cx="5696786" cy="2915991"/>
          </a:xfrm>
          <a:prstGeom prst="rect">
            <a:avLst/>
          </a:prstGeom>
        </p:spPr>
      </p:pic>
    </p:spTree>
    <p:extLst>
      <p:ext uri="{BB962C8B-B14F-4D97-AF65-F5344CB8AC3E}">
        <p14:creationId xmlns:p14="http://schemas.microsoft.com/office/powerpoint/2010/main" val="3253503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488169" y="724896"/>
            <a:ext cx="4998232" cy="3280898"/>
          </a:xfrm>
          <a:prstGeom prst="rect">
            <a:avLst/>
          </a:prstGeom>
        </p:spPr>
        <p:txBody>
          <a:bodyPr wrap="square">
            <a:spAutoFit/>
          </a:bodyPr>
          <a:lstStyle/>
          <a:p>
            <a:pPr>
              <a:spcAft>
                <a:spcPts val="0"/>
              </a:spcAft>
            </a:pPr>
            <a:r>
              <a:rPr lang="pt-PT" sz="1400" b="1" dirty="0">
                <a:solidFill>
                  <a:srgbClr val="000000"/>
                </a:solidFill>
                <a:effectLst/>
                <a:latin typeface="Times New Roman" panose="02020603050405020304" pitchFamily="18" charset="0"/>
                <a:ea typeface="Calibri" panose="020F0502020204030204" pitchFamily="34" charset="0"/>
              </a:rPr>
              <a:t> </a:t>
            </a:r>
            <a:endParaRPr lang="pt-PT" sz="1400" dirty="0">
              <a:solidFill>
                <a:srgbClr val="000000"/>
              </a:solidFill>
              <a:effectLst/>
              <a:latin typeface="Times New Roman" panose="02020603050405020304" pitchFamily="18" charset="0"/>
              <a:ea typeface="Calibri" panose="020F0502020204030204" pitchFamily="34" charset="0"/>
            </a:endParaRPr>
          </a:p>
          <a:p>
            <a:pPr algn="just">
              <a:lnSpc>
                <a:spcPct val="115000"/>
              </a:lnSpc>
              <a:spcAft>
                <a:spcPts val="1000"/>
              </a:spcAft>
            </a:pPr>
            <a:r>
              <a:rPr lang="pt-PT" sz="1400" dirty="0">
                <a:effectLst/>
                <a:latin typeface="Calibri" panose="020F0502020204030204" pitchFamily="34" charset="0"/>
                <a:ea typeface="Times New Roman" panose="02020603050405020304" pitchFamily="18" charset="0"/>
                <a:cs typeface="Times New Roman" panose="02020603050405020304" pitchFamily="18" charset="0"/>
              </a:rPr>
              <a:t>Empreendimento turístico de lazer e recreação com serviços de alojamento com oito (8) </a:t>
            </a:r>
            <a:r>
              <a:rPr lang="pt-PT" sz="1400" dirty="0" err="1">
                <a:effectLst/>
                <a:latin typeface="Calibri" panose="020F0502020204030204" pitchFamily="34" charset="0"/>
                <a:ea typeface="Times New Roman" panose="02020603050405020304" pitchFamily="18" charset="0"/>
                <a:cs typeface="Times New Roman" panose="02020603050405020304" pitchFamily="18" charset="0"/>
              </a:rPr>
              <a:t>swites</a:t>
            </a:r>
            <a:r>
              <a:rPr lang="pt-PT" sz="1400" dirty="0">
                <a:effectLst/>
                <a:latin typeface="Calibri" panose="020F0502020204030204" pitchFamily="34" charset="0"/>
                <a:ea typeface="Times New Roman" panose="02020603050405020304" pitchFamily="18" charset="0"/>
                <a:cs typeface="Times New Roman" panose="02020603050405020304" pitchFamily="18" charset="0"/>
              </a:rPr>
              <a:t>, um (1) restaurante, um (1) bar, um (1) salão, uma (1) sala de reuniões um (1) jango e um (1) </a:t>
            </a:r>
            <a:r>
              <a:rPr lang="pt-PT" sz="1400" dirty="0" err="1">
                <a:effectLst/>
                <a:latin typeface="Calibri" panose="020F0502020204030204" pitchFamily="34" charset="0"/>
                <a:ea typeface="Times New Roman" panose="02020603050405020304" pitchFamily="18" charset="0"/>
                <a:cs typeface="Times New Roman" panose="02020603050405020304" pitchFamily="18" charset="0"/>
              </a:rPr>
              <a:t>tchoto</a:t>
            </a:r>
            <a:r>
              <a:rPr lang="pt-PT" sz="1400" dirty="0">
                <a:effectLst/>
                <a:latin typeface="Calibri" panose="020F0502020204030204" pitchFamily="34" charset="0"/>
                <a:ea typeface="Times New Roman" panose="02020603050405020304" pitchFamily="18" charset="0"/>
                <a:cs typeface="Times New Roman" panose="02020603050405020304" pitchFamily="18" charset="0"/>
              </a:rPr>
              <a:t> (fogueira) que se integra em perfeita harmonia na paisagem em que se destaca a estrutura rochosa de granito e a vegetação rasteira do lugar. Está localizado na Reserva Parcial do Namibe (Latitude 16º 10` 397``S; Longitude 012º 25` 003``). A gruta dispõem de condições para receber temporariamente grupos de turistas em condições de contacto </a:t>
            </a:r>
            <a:r>
              <a:rPr lang="pt-PT" sz="1400" dirty="0" err="1">
                <a:effectLst/>
                <a:latin typeface="Calibri" panose="020F0502020204030204" pitchFamily="34" charset="0"/>
                <a:ea typeface="Times New Roman" panose="02020603050405020304" pitchFamily="18" charset="0"/>
                <a:cs typeface="Times New Roman" panose="02020603050405020304" pitchFamily="18" charset="0"/>
              </a:rPr>
              <a:t>directo</a:t>
            </a:r>
            <a:r>
              <a:rPr lang="pt-PT" sz="1400" dirty="0">
                <a:effectLst/>
                <a:latin typeface="Calibri" panose="020F0502020204030204" pitchFamily="34" charset="0"/>
                <a:ea typeface="Times New Roman" panose="02020603050405020304" pitchFamily="18" charset="0"/>
                <a:cs typeface="Times New Roman" panose="02020603050405020304" pitchFamily="18" charset="0"/>
              </a:rPr>
              <a:t> com a natureza pura na região desértica. O empreendimento emprega seis (6) trabalhadores entre os quais dois (2) são temporários e um gerente.</a:t>
            </a:r>
            <a:endParaRPr lang="pt-PT"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tângulo 4"/>
          <p:cNvSpPr/>
          <p:nvPr/>
        </p:nvSpPr>
        <p:spPr>
          <a:xfrm>
            <a:off x="526805" y="563478"/>
            <a:ext cx="4426468" cy="400110"/>
          </a:xfrm>
          <a:prstGeom prst="rect">
            <a:avLst/>
          </a:prstGeom>
        </p:spPr>
        <p:txBody>
          <a:bodyPr wrap="none">
            <a:spAutoFit/>
          </a:bodyPr>
          <a:lstStyle/>
          <a:p>
            <a:pPr>
              <a:spcAft>
                <a:spcPts val="0"/>
              </a:spcAft>
            </a:pPr>
            <a:r>
              <a:rPr lang="pt-PT" sz="2000" b="1" dirty="0">
                <a:effectLst/>
                <a:latin typeface="Microsoft JhengHei Light" panose="020B0304030504040204" pitchFamily="34" charset="-120"/>
                <a:ea typeface="Microsoft JhengHei Light" panose="020B0304030504040204" pitchFamily="34" charset="-120"/>
              </a:rPr>
              <a:t>LODGE A GRUTA (GRUTA DO LEÃO)</a:t>
            </a:r>
            <a:endParaRPr lang="pt-PT" sz="2000" dirty="0">
              <a:effectLst/>
              <a:latin typeface="Microsoft JhengHei Light" panose="020B0304030504040204" pitchFamily="34" charset="-120"/>
              <a:ea typeface="Microsoft JhengHei Light" panose="020B0304030504040204" pitchFamily="34" charset="-120"/>
            </a:endParaRPr>
          </a:p>
        </p:txBody>
      </p:sp>
      <p:sp>
        <p:nvSpPr>
          <p:cNvPr id="6" name="Retângulo 5"/>
          <p:cNvSpPr/>
          <p:nvPr/>
        </p:nvSpPr>
        <p:spPr>
          <a:xfrm>
            <a:off x="436652" y="4014480"/>
            <a:ext cx="5384598" cy="2893100"/>
          </a:xfrm>
          <a:prstGeom prst="rect">
            <a:avLst/>
          </a:prstGeom>
        </p:spPr>
        <p:txBody>
          <a:bodyPr wrap="square">
            <a:spAutoFit/>
          </a:bodyPr>
          <a:lstStyle/>
          <a:p>
            <a:pPr>
              <a:spcAft>
                <a:spcPts val="0"/>
              </a:spcAft>
            </a:pPr>
            <a:r>
              <a:rPr lang="pt-PT" sz="1400" dirty="0">
                <a:effectLst/>
                <a:latin typeface="Times New Roman" panose="02020603050405020304" pitchFamily="18" charset="0"/>
                <a:ea typeface="Calibri" panose="020F0502020204030204" pitchFamily="34" charset="0"/>
              </a:rPr>
              <a:t> </a:t>
            </a:r>
          </a:p>
          <a:p>
            <a:pPr>
              <a:spcAft>
                <a:spcPts val="0"/>
              </a:spcAft>
            </a:pPr>
            <a:r>
              <a:rPr lang="pt-PT" sz="1400" dirty="0">
                <a:effectLst/>
                <a:latin typeface="Times New Roman" panose="02020603050405020304" pitchFamily="18" charset="0"/>
                <a:ea typeface="Calibri" panose="020F0502020204030204" pitchFamily="34" charset="0"/>
              </a:rPr>
              <a:t> </a:t>
            </a:r>
          </a:p>
          <a:p>
            <a:pPr algn="just">
              <a:spcAft>
                <a:spcPts val="0"/>
              </a:spcAft>
            </a:pPr>
            <a:r>
              <a:rPr lang="pt-PT" sz="1400" dirty="0">
                <a:effectLst/>
                <a:latin typeface="Times New Roman" panose="02020603050405020304" pitchFamily="18" charset="0"/>
                <a:ea typeface="Calibri" panose="020F0502020204030204" pitchFamily="34" charset="0"/>
              </a:rPr>
              <a:t>Complexo localizado na Reserva Parcial do Namibe (16º 11` 890``S; 012º 24` 239``E), cerca de 150 Km a Sul da Cidade do Namibe, na estrada que liga esta localidade ao Parque Nacional do Iona, Foz do Cunene e Posto fronteiriço de </a:t>
            </a:r>
            <a:r>
              <a:rPr lang="pt-PT" sz="1400" dirty="0" err="1">
                <a:effectLst/>
                <a:latin typeface="Times New Roman" panose="02020603050405020304" pitchFamily="18" charset="0"/>
                <a:ea typeface="Calibri" panose="020F0502020204030204" pitchFamily="34" charset="0"/>
              </a:rPr>
              <a:t>Calueque</a:t>
            </a:r>
            <a:r>
              <a:rPr lang="pt-PT" sz="1400" dirty="0">
                <a:effectLst/>
                <a:latin typeface="Times New Roman" panose="02020603050405020304" pitchFamily="18" charset="0"/>
                <a:ea typeface="Calibri" panose="020F0502020204030204" pitchFamily="34" charset="0"/>
              </a:rPr>
              <a:t>, no limite com a Namíbia. O </a:t>
            </a:r>
            <a:r>
              <a:rPr lang="pt-PT" sz="1400" dirty="0" err="1">
                <a:effectLst/>
                <a:latin typeface="Times New Roman" panose="02020603050405020304" pitchFamily="18" charset="0"/>
                <a:ea typeface="Calibri" panose="020F0502020204030204" pitchFamily="34" charset="0"/>
              </a:rPr>
              <a:t>lodge</a:t>
            </a:r>
            <a:r>
              <a:rPr lang="pt-PT" sz="1400" dirty="0">
                <a:effectLst/>
                <a:latin typeface="Times New Roman" panose="02020603050405020304" pitchFamily="18" charset="0"/>
                <a:ea typeface="Calibri" panose="020F0502020204030204" pitchFamily="34" charset="0"/>
              </a:rPr>
              <a:t> </a:t>
            </a:r>
            <a:r>
              <a:rPr lang="pt-PT" sz="1400" dirty="0" err="1">
                <a:effectLst/>
                <a:latin typeface="Times New Roman" panose="02020603050405020304" pitchFamily="18" charset="0"/>
                <a:ea typeface="Calibri" panose="020F0502020204030204" pitchFamily="34" charset="0"/>
              </a:rPr>
              <a:t>Omahua</a:t>
            </a:r>
            <a:r>
              <a:rPr lang="pt-PT" sz="1400" dirty="0">
                <a:effectLst/>
                <a:latin typeface="Times New Roman" panose="02020603050405020304" pitchFamily="18" charset="0"/>
                <a:ea typeface="Calibri" panose="020F0502020204030204" pitchFamily="34" charset="0"/>
              </a:rPr>
              <a:t> é um empreendimento turístico singular pela sua vocação, pois para além dos serviços de alojamento que conta com cinco (5) </a:t>
            </a:r>
            <a:r>
              <a:rPr lang="pt-PT" sz="1400" dirty="0" err="1">
                <a:effectLst/>
                <a:latin typeface="Times New Roman" panose="02020603050405020304" pitchFamily="18" charset="0"/>
                <a:ea typeface="Calibri" panose="020F0502020204030204" pitchFamily="34" charset="0"/>
              </a:rPr>
              <a:t>swites</a:t>
            </a:r>
            <a:r>
              <a:rPr lang="pt-PT" sz="1400" dirty="0">
                <a:effectLst/>
                <a:latin typeface="Times New Roman" panose="02020603050405020304" pitchFamily="18" charset="0"/>
                <a:ea typeface="Calibri" panose="020F0502020204030204" pitchFamily="34" charset="0"/>
              </a:rPr>
              <a:t>, dispõem de um (1) restaurante e um (1) jango. O </a:t>
            </a:r>
            <a:r>
              <a:rPr lang="pt-PT" sz="1400" dirty="0" err="1">
                <a:effectLst/>
                <a:latin typeface="Times New Roman" panose="02020603050405020304" pitchFamily="18" charset="0"/>
                <a:ea typeface="Calibri" panose="020F0502020204030204" pitchFamily="34" charset="0"/>
              </a:rPr>
              <a:t>lodge</a:t>
            </a:r>
            <a:r>
              <a:rPr lang="pt-PT" sz="1400" dirty="0">
                <a:effectLst/>
                <a:latin typeface="Times New Roman" panose="02020603050405020304" pitchFamily="18" charset="0"/>
                <a:ea typeface="Calibri" panose="020F0502020204030204" pitchFamily="34" charset="0"/>
              </a:rPr>
              <a:t> se estende numa ampla área onde se pode observar espécies de animais em que se destaca o </a:t>
            </a:r>
            <a:r>
              <a:rPr lang="pt-PT" sz="1400" dirty="0" err="1">
                <a:effectLst/>
                <a:latin typeface="Times New Roman" panose="02020603050405020304" pitchFamily="18" charset="0"/>
                <a:ea typeface="Calibri" panose="020F0502020204030204" pitchFamily="34" charset="0"/>
              </a:rPr>
              <a:t>Orixs</a:t>
            </a:r>
            <a:r>
              <a:rPr lang="pt-PT" sz="1400" dirty="0">
                <a:effectLst/>
                <a:latin typeface="Times New Roman" panose="02020603050405020304" pitchFamily="18" charset="0"/>
                <a:ea typeface="Calibri" panose="020F0502020204030204" pitchFamily="34" charset="0"/>
              </a:rPr>
              <a:t>, Avestruzes, Zebras, </a:t>
            </a:r>
            <a:r>
              <a:rPr lang="pt-PT" sz="1400" dirty="0" err="1">
                <a:effectLst/>
                <a:latin typeface="Times New Roman" panose="02020603050405020304" pitchFamily="18" charset="0"/>
                <a:ea typeface="Calibri" panose="020F0502020204030204" pitchFamily="34" charset="0"/>
              </a:rPr>
              <a:t>Gibóia</a:t>
            </a:r>
            <a:r>
              <a:rPr lang="pt-PT" sz="1400" dirty="0">
                <a:effectLst/>
                <a:latin typeface="Times New Roman" panose="02020603050405020304" pitchFamily="18" charset="0"/>
                <a:ea typeface="Calibri" panose="020F0502020204030204" pitchFamily="34" charset="0"/>
              </a:rPr>
              <a:t> e serpentes. Lugar adequado para escapar em companhia da família e/ou grupos de amigos amantes da Natureza. </a:t>
            </a:r>
          </a:p>
        </p:txBody>
      </p:sp>
      <p:sp>
        <p:nvSpPr>
          <p:cNvPr id="7" name="Retângulo 6"/>
          <p:cNvSpPr/>
          <p:nvPr/>
        </p:nvSpPr>
        <p:spPr>
          <a:xfrm>
            <a:off x="488168" y="4120096"/>
            <a:ext cx="2048318" cy="369332"/>
          </a:xfrm>
          <a:prstGeom prst="rect">
            <a:avLst/>
          </a:prstGeom>
        </p:spPr>
        <p:txBody>
          <a:bodyPr wrap="none">
            <a:spAutoFit/>
          </a:bodyPr>
          <a:lstStyle/>
          <a:p>
            <a:pPr>
              <a:spcAft>
                <a:spcPts val="0"/>
              </a:spcAft>
            </a:pPr>
            <a:r>
              <a:rPr lang="pt-PT" b="1" dirty="0">
                <a:effectLst/>
                <a:latin typeface="Microsoft JhengHei Light" panose="020B0304030504040204" pitchFamily="34" charset="-120"/>
                <a:ea typeface="Microsoft JhengHei Light" panose="020B0304030504040204" pitchFamily="34" charset="-120"/>
              </a:rPr>
              <a:t>OMAUHA LODGE</a:t>
            </a:r>
            <a:endParaRPr lang="pt-PT" dirty="0">
              <a:effectLst/>
              <a:latin typeface="Microsoft JhengHei Light" panose="020B0304030504040204" pitchFamily="34" charset="-120"/>
              <a:ea typeface="Microsoft JhengHei Light" panose="020B0304030504040204" pitchFamily="34" charset="-120"/>
            </a:endParaRPr>
          </a:p>
        </p:txBody>
      </p:sp>
      <p:pic>
        <p:nvPicPr>
          <p:cNvPr id="8" name="Image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3260" y="4168214"/>
            <a:ext cx="3142982" cy="2585632"/>
          </a:xfrm>
          <a:prstGeom prst="rect">
            <a:avLst/>
          </a:prstGeom>
        </p:spPr>
      </p:pic>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1251" y="4168213"/>
            <a:ext cx="3181082" cy="2585633"/>
          </a:xfrm>
          <a:prstGeom prst="rect">
            <a:avLst/>
          </a:prstGeom>
        </p:spPr>
      </p:pic>
      <p:pic>
        <p:nvPicPr>
          <p:cNvPr id="11" name="Image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7916" y="963587"/>
            <a:ext cx="3129565" cy="2887195"/>
          </a:xfrm>
          <a:prstGeom prst="rect">
            <a:avLst/>
          </a:prstGeom>
        </p:spPr>
      </p:pic>
      <p:pic>
        <p:nvPicPr>
          <p:cNvPr id="12" name="Imagem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9842" y="963588"/>
            <a:ext cx="3246014" cy="2887195"/>
          </a:xfrm>
          <a:prstGeom prst="rect">
            <a:avLst/>
          </a:prstGeom>
        </p:spPr>
      </p:pic>
    </p:spTree>
    <p:extLst>
      <p:ext uri="{BB962C8B-B14F-4D97-AF65-F5344CB8AC3E}">
        <p14:creationId xmlns:p14="http://schemas.microsoft.com/office/powerpoint/2010/main" val="23227693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TM04033921[[fn=Damasco]]</Template>
  <TotalTime>114</TotalTime>
  <Words>826</Words>
  <Application>Microsoft Office PowerPoint</Application>
  <PresentationFormat>Ecrã Panorâmico</PresentationFormat>
  <Paragraphs>63</Paragraphs>
  <Slides>12</Slides>
  <Notes>0</Notes>
  <HiddenSlides>0</HiddenSlides>
  <MMClips>0</MMClips>
  <ScaleCrop>false</ScaleCrop>
  <HeadingPairs>
    <vt:vector size="4" baseType="variant">
      <vt:variant>
        <vt:lpstr>Tema</vt:lpstr>
      </vt:variant>
      <vt:variant>
        <vt:i4>1</vt:i4>
      </vt:variant>
      <vt:variant>
        <vt:lpstr>Títulos dos diapositivos</vt:lpstr>
      </vt:variant>
      <vt:variant>
        <vt:i4>12</vt:i4>
      </vt:variant>
    </vt:vector>
  </HeadingPairs>
  <TitlesOfParts>
    <vt:vector size="13" baseType="lpstr">
      <vt:lpstr>Damask</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GCS Tômbwa</dc:creator>
  <cp:lastModifiedBy>Luis Bento</cp:lastModifiedBy>
  <cp:revision>13</cp:revision>
  <dcterms:created xsi:type="dcterms:W3CDTF">2023-07-12T11:11:16Z</dcterms:created>
  <dcterms:modified xsi:type="dcterms:W3CDTF">2024-01-10T13:59:15Z</dcterms:modified>
</cp:coreProperties>
</file>